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ddedee613f4c4e" /><Relationship Type="http://schemas.openxmlformats.org/officeDocument/2006/relationships/extended-properties" Target="/docProps/app.xml" Id="R78833ff10ad14ecf" /><Relationship Type="http://schemas.openxmlformats.org/officeDocument/2006/relationships/officeDocument" Target="/ppt/presentation.xml" Id="R94d0978b77f24a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ce9ec1dc8a4978"/>
  </p:sldMasterIdLst>
  <p:notesMasterIdLst>
    <p:notesMasterId xmlns:r="http://schemas.openxmlformats.org/officeDocument/2006/relationships" r:id="R290f40362f4b4a16"/>
  </p:notesMasterIdLst>
  <p:sldIdLst>
    <p:sldId xmlns:r="http://schemas.openxmlformats.org/officeDocument/2006/relationships" id="256" r:id="R3875a215cc0a4019"/>
    <p:sldId xmlns:r="http://schemas.openxmlformats.org/officeDocument/2006/relationships" id="257" r:id="Rc80bc463283c435b"/>
    <p:sldId xmlns:r="http://schemas.openxmlformats.org/officeDocument/2006/relationships" id="258" r:id="Rf2610de7f25743ee"/>
    <p:sldId xmlns:r="http://schemas.openxmlformats.org/officeDocument/2006/relationships" id="259" r:id="Rc9c076b45e674303"/>
    <p:sldId xmlns:r="http://schemas.openxmlformats.org/officeDocument/2006/relationships" id="260" r:id="R48a63704d75245b7"/>
    <p:sldId xmlns:r="http://schemas.openxmlformats.org/officeDocument/2006/relationships" id="261" r:id="R90ea49be448a446e"/>
    <p:sldId xmlns:r="http://schemas.openxmlformats.org/officeDocument/2006/relationships" id="262" r:id="R0b5e2669b6564ce0"/>
    <p:sldId xmlns:r="http://schemas.openxmlformats.org/officeDocument/2006/relationships" id="263" r:id="Rc98479c769a74145"/>
    <p:sldId xmlns:r="http://schemas.openxmlformats.org/officeDocument/2006/relationships" id="264" r:id="R05f6222fff02428a"/>
    <p:sldId xmlns:r="http://schemas.openxmlformats.org/officeDocument/2006/relationships" id="265" r:id="Ra331f99611fa4ef7"/>
    <p:sldId xmlns:r="http://schemas.openxmlformats.org/officeDocument/2006/relationships" id="266" r:id="R5d1efb21f6b54364"/>
    <p:sldId xmlns:r="http://schemas.openxmlformats.org/officeDocument/2006/relationships" id="267" r:id="R359ef9559b664c85"/>
    <p:sldId xmlns:r="http://schemas.openxmlformats.org/officeDocument/2006/relationships" id="268" r:id="Refc05b3f24394fc4"/>
    <p:sldId xmlns:r="http://schemas.openxmlformats.org/officeDocument/2006/relationships" id="269" r:id="Re2b9f889d39d47aa"/>
    <p:sldId xmlns:r="http://schemas.openxmlformats.org/officeDocument/2006/relationships" id="270" r:id="R2331b49b6622452b"/>
    <p:sldId xmlns:r="http://schemas.openxmlformats.org/officeDocument/2006/relationships" id="271" r:id="Re8944af76b914531"/>
    <p:sldId xmlns:r="http://schemas.openxmlformats.org/officeDocument/2006/relationships" id="272" r:id="R747b45d0dfcd4dd0"/>
    <p:sldId xmlns:r="http://schemas.openxmlformats.org/officeDocument/2006/relationships" id="273" r:id="Rb65e5a0b36da4099"/>
    <p:sldId xmlns:r="http://schemas.openxmlformats.org/officeDocument/2006/relationships" id="274" r:id="R0759d42f06854b09"/>
    <p:sldId xmlns:r="http://schemas.openxmlformats.org/officeDocument/2006/relationships" id="275" r:id="R54e807fceb3647f0"/>
    <p:sldId xmlns:r="http://schemas.openxmlformats.org/officeDocument/2006/relationships" id="276" r:id="R6a80245910e34cdf"/>
    <p:sldId xmlns:r="http://schemas.openxmlformats.org/officeDocument/2006/relationships" id="277" r:id="R87f9db1966dc48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d6bb446ca94406" /><Relationship Type="http://schemas.openxmlformats.org/officeDocument/2006/relationships/slideMaster" Target="/ppt/slideMasters/slideMaster1.xml" Id="Rbdce9ec1dc8a4978" /><Relationship Type="http://schemas.openxmlformats.org/officeDocument/2006/relationships/notesMaster" Target="/ppt/notesMasters/notesMaster1.xml" Id="R290f40362f4b4a16" /><Relationship Type="http://schemas.openxmlformats.org/officeDocument/2006/relationships/presProps" Target="/ppt/presProps.xml" Id="R59e33d30f768453f" /><Relationship Type="http://schemas.openxmlformats.org/officeDocument/2006/relationships/tableStyles" Target="/ppt/tableStyles.xml" Id="Rdadaa6eb231e458b" /><Relationship Type="http://schemas.openxmlformats.org/officeDocument/2006/relationships/slide" Target="/ppt/slides/slide1.xml" Id="R3875a215cc0a4019" /><Relationship Type="http://schemas.openxmlformats.org/officeDocument/2006/relationships/slide" Target="/ppt/slides/slide2.xml" Id="Rc80bc463283c435b" /><Relationship Type="http://schemas.openxmlformats.org/officeDocument/2006/relationships/slide" Target="/ppt/slides/slide3.xml" Id="Rf2610de7f25743ee" /><Relationship Type="http://schemas.openxmlformats.org/officeDocument/2006/relationships/slide" Target="/ppt/slides/slide4.xml" Id="Rc9c076b45e674303" /><Relationship Type="http://schemas.openxmlformats.org/officeDocument/2006/relationships/slide" Target="/ppt/slides/slide5.xml" Id="R48a63704d75245b7" /><Relationship Type="http://schemas.openxmlformats.org/officeDocument/2006/relationships/slide" Target="/ppt/slides/slide6.xml" Id="R90ea49be448a446e" /><Relationship Type="http://schemas.openxmlformats.org/officeDocument/2006/relationships/slide" Target="/ppt/slides/slide7.xml" Id="R0b5e2669b6564ce0" /><Relationship Type="http://schemas.openxmlformats.org/officeDocument/2006/relationships/slide" Target="/ppt/slides/slide8.xml" Id="Rc98479c769a74145" /><Relationship Type="http://schemas.openxmlformats.org/officeDocument/2006/relationships/slide" Target="/ppt/slides/slide9.xml" Id="R05f6222fff02428a" /><Relationship Type="http://schemas.openxmlformats.org/officeDocument/2006/relationships/slide" Target="/ppt/slides/slide10.xml" Id="Ra331f99611fa4ef7" /><Relationship Type="http://schemas.openxmlformats.org/officeDocument/2006/relationships/slide" Target="/ppt/slides/slide11.xml" Id="R5d1efb21f6b54364" /><Relationship Type="http://schemas.openxmlformats.org/officeDocument/2006/relationships/slide" Target="/ppt/slides/slide12.xml" Id="R359ef9559b664c85" /><Relationship Type="http://schemas.openxmlformats.org/officeDocument/2006/relationships/slide" Target="/ppt/slides/slide13.xml" Id="Refc05b3f24394fc4" /><Relationship Type="http://schemas.openxmlformats.org/officeDocument/2006/relationships/slide" Target="/ppt/slides/slide14.xml" Id="Re2b9f889d39d47aa" /><Relationship Type="http://schemas.openxmlformats.org/officeDocument/2006/relationships/slide" Target="/ppt/slides/slide15.xml" Id="R2331b49b6622452b" /><Relationship Type="http://schemas.openxmlformats.org/officeDocument/2006/relationships/slide" Target="/ppt/slides/slide16.xml" Id="Re8944af76b914531" /><Relationship Type="http://schemas.openxmlformats.org/officeDocument/2006/relationships/slide" Target="/ppt/slides/slide17.xml" Id="R747b45d0dfcd4dd0" /><Relationship Type="http://schemas.openxmlformats.org/officeDocument/2006/relationships/slide" Target="/ppt/slides/slide18.xml" Id="Rb65e5a0b36da4099" /><Relationship Type="http://schemas.openxmlformats.org/officeDocument/2006/relationships/slide" Target="/ppt/slides/slide19.xml" Id="R0759d42f06854b09" /><Relationship Type="http://schemas.openxmlformats.org/officeDocument/2006/relationships/slide" Target="/ppt/slides/slide20.xml" Id="R54e807fceb3647f0" /><Relationship Type="http://schemas.openxmlformats.org/officeDocument/2006/relationships/slide" Target="/ppt/slides/slide21.xml" Id="R6a80245910e34cdf" /><Relationship Type="http://schemas.openxmlformats.org/officeDocument/2006/relationships/slide" Target="/ppt/slides/slide22.xml" Id="R87f9db1966dc48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14ab6d29cd40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pace Grotesk"/>
        <a:ea typeface=""/>
        <a:cs typeface=""/>
      </a:majorFont>
      <a:minorFont>
        <a:latin typeface="Space Grotesk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2de90766034e06" /><Relationship Type="http://schemas.openxmlformats.org/officeDocument/2006/relationships/notesMaster" Target="/ppt/notesMasters/notesMaster1.xml" Id="R758425851e2043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a635e6137440d5" /><Relationship Type="http://schemas.openxmlformats.org/officeDocument/2006/relationships/notesMaster" Target="/ppt/notesMasters/notesMaster1.xml" Id="Rf0674c7a25a447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98c70bdd65483d" /><Relationship Type="http://schemas.openxmlformats.org/officeDocument/2006/relationships/notesMaster" Target="/ppt/notesMasters/notesMaster1.xml" Id="R478e4668d4d143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730cc1155f4dd9" /><Relationship Type="http://schemas.openxmlformats.org/officeDocument/2006/relationships/notesMaster" Target="/ppt/notesMasters/notesMaster1.xml" Id="R4bba5d39e03c45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61da972ec24223" /><Relationship Type="http://schemas.openxmlformats.org/officeDocument/2006/relationships/notesMaster" Target="/ppt/notesMasters/notesMaster1.xml" Id="R1f63f7787a904c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45c6f530f048d0" /><Relationship Type="http://schemas.openxmlformats.org/officeDocument/2006/relationships/notesMaster" Target="/ppt/notesMasters/notesMaster1.xml" Id="Rde81ac7cab624a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305ef778fa4047" /><Relationship Type="http://schemas.openxmlformats.org/officeDocument/2006/relationships/notesMaster" Target="/ppt/notesMasters/notesMaster1.xml" Id="R679a99ffdaf44a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c403c4e5424fce" /><Relationship Type="http://schemas.openxmlformats.org/officeDocument/2006/relationships/notesMaster" Target="/ppt/notesMasters/notesMaster1.xml" Id="R8670c1e6945047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51052f1d4540a1" /><Relationship Type="http://schemas.openxmlformats.org/officeDocument/2006/relationships/notesMaster" Target="/ppt/notesMasters/notesMaster1.xml" Id="R557d7d8da52b4d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1f8c20ab344501" /><Relationship Type="http://schemas.openxmlformats.org/officeDocument/2006/relationships/notesMaster" Target="/ppt/notesMasters/notesMaster1.xml" Id="R51a7ab229709485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41549a231b4cca" /><Relationship Type="http://schemas.openxmlformats.org/officeDocument/2006/relationships/notesMaster" Target="/ppt/notesMasters/notesMaster1.xml" Id="R3cc3f18192904c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59efcda4dc94ab3" /><Relationship Type="http://schemas.openxmlformats.org/officeDocument/2006/relationships/notesMaster" Target="/ppt/notesMasters/notesMaster1.xml" Id="R4121c166a28a496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0599dc228054719" /><Relationship Type="http://schemas.openxmlformats.org/officeDocument/2006/relationships/notesMaster" Target="/ppt/notesMasters/notesMaster1.xml" Id="Rc2992c9ce7d740b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4b871e518334be0" /><Relationship Type="http://schemas.openxmlformats.org/officeDocument/2006/relationships/notesMaster" Target="/ppt/notesMasters/notesMaster1.xml" Id="Ra3d1d3604e4544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91cc7b07c24d7f" /><Relationship Type="http://schemas.openxmlformats.org/officeDocument/2006/relationships/notesMaster" Target="/ppt/notesMasters/notesMaster1.xml" Id="R2d0448c1779d400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5817745c9d34588" /><Relationship Type="http://schemas.openxmlformats.org/officeDocument/2006/relationships/notesMaster" Target="/ppt/notesMasters/notesMaster1.xml" Id="R08c12d57de79440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a94b1a2da9b4370" /><Relationship Type="http://schemas.openxmlformats.org/officeDocument/2006/relationships/notesMaster" Target="/ppt/notesMasters/notesMaster1.xml" Id="Rf6f4f401f42b417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eb4364137174f94" /><Relationship Type="http://schemas.openxmlformats.org/officeDocument/2006/relationships/notesMaster" Target="/ppt/notesMasters/notesMaster1.xml" Id="Ra182b67f46544c8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069025958484816" /><Relationship Type="http://schemas.openxmlformats.org/officeDocument/2006/relationships/notesMaster" Target="/ppt/notesMasters/notesMaster1.xml" Id="Rb5b563370fa94cf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1ca0fec274b4337" /><Relationship Type="http://schemas.openxmlformats.org/officeDocument/2006/relationships/notesMaster" Target="/ppt/notesMasters/notesMaster1.xml" Id="R639aa4e4891246c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1de389c909b4dfc" /><Relationship Type="http://schemas.openxmlformats.org/officeDocument/2006/relationships/notesMaster" Target="/ppt/notesMasters/notesMaster1.xml" Id="Rd2ed0ef1667e422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88f6d40d3e440c3" /><Relationship Type="http://schemas.openxmlformats.org/officeDocument/2006/relationships/notesMaster" Target="/ppt/notesMasters/notesMaster1.xml" Id="Rf9254fc3a6fa47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Benchmark laboratoire : VIVACY, IBSA France, Croma France, Teoxane et Galderma. Sources Meta Ad Library et Trendtrack. Aucun chiffre du reporting de septembre réutilisé. Illustration extraite du PDF demandé.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Ad Library France 2026 ; scans Trendtrack du 13/10/2026.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L’analyse annuelle et les pages internationales changent nettement la lecture du marché.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: pages 183768048901952, 108098838505960, 800741473460549, 278737048827730, 104200139296824, 107039091912704.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Une page internationale peut diffuser en France. Le pays du siège ne définit pas le marché publicitaire.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Ad Library ; regroupements de médias du corpus. ¹ Première diffusion observée dans le corpus, sans preuve de nouvelle production.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VIVACY produit le corpus le plus varié. Teoxane concentre davantage de versions sur quelques créas.</a:t>
            </a:r>
          </a:p>
          <a:p xmlns:a="http://schemas.openxmlformats.org/drawingml/2006/main">
            <a:br/>
            <a:r>
              <a:t>IBSA : page identifiée, rattachement complet des comptes non certifié. Croma : page France officielle. Zéro observé sur la page contrôlée, pas preuve de zéro publicité du groupe. Teoxane FR : 18 IDs, compteur approximatif ≈19.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Dates de diffusion Meta ; formats des créas récupérées. Octobre arrêté au 12/10.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Les lancements sont concentrés en janvier, mars et juillet dans le corpus documenté.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IDs 1032224282977496, 1442592787439115, 2539933329849157 ; médias Trendtrack / Meta.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médecin et la R&amp;D servent de preuve. Le laboratoire garde la maîtrise du compte publicitaire.</a:t>
            </a:r>
          </a:p>
          <a:p xmlns:a="http://schemas.openxmlformats.org/drawingml/2006/main">
            <a:br/>
            <a:r>
              <a:t>Annonce : https://www.facebook.com/ads/library/?id=1032224282977496</a:t>
            </a:r>
            <a:br/>
            <a:r>
              <a:t>Média : https://medias.trendtrack.io/facebook/video/43080274b78f8c3c2174f981ef549f7d96a88645b1a6d2d41c6fc65534ed344d.mp4</a:t>
            </a:r>
          </a:p>
          <a:p xmlns:a="http://schemas.openxmlformats.org/drawingml/2006/main">
            <a:br/>
            <a:r>
              <a:t>Annonce : https://www.facebook.com/ads/library/?id=1442592787439115</a:t>
            </a:r>
            <a:br/>
            <a:r>
              <a:t>Média : https://medias.trendtrack.io/facebook/video/0683c5182688c138400722c019ae401626bbe45957a1e159c101f5eb2ab00994.mp4</a:t>
            </a:r>
          </a:p>
          <a:p xmlns:a="http://schemas.openxmlformats.org/drawingml/2006/main">
            <a:br/>
            <a:r>
              <a:t>Annonce : https://www.facebook.com/ads/library/?id=2539933329849157</a:t>
            </a:r>
            <a:br/>
            <a:r>
              <a:t>Média : https://scontent-cdg4-3.xx.fbcdn.net/v/t39.35426-6/815018796_1617484793241924_6203866453449202657_n.jpg?stp=dst-jpg_s600x600_tt6&amp;_nc_cat=111&amp;ccb=1-7&amp;_nc_sid=c53f8f&amp;_nc_ohc=IjWDSUI66L8Q7kNvwFwIUfO&amp;_nc_oc=Adqe4xdGgSh5Re86o57G7tQ4j6Wh7pwjlhWayGyWetT9usawo5HqBtDmpmgFeXXNX0uCq_ShO1XrPFD0THXpnwTC&amp;_nc_zt=14&amp;_nc_ht=scontent-cdg4-3.xx&amp;_nc_gid=lEb19waUIEP8EDYkVJ4hoQ&amp;_nc_ss=7b2a8&amp;oh=00_AQMGbAgf85wJ-3DxFrg85wGv2TMPxd14gxoGzknQGVqhOA&amp;oe=6AD42C8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IDs 1841242313260448, 4498720490398408, 2513590082436191 ; page vivacy.nl/fr/lancement-rejuran/.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territoire est la qualité de peau, porté par les experts, les événements et la gamme de produits.</a:t>
            </a:r>
          </a:p>
          <a:p xmlns:a="http://schemas.openxmlformats.org/drawingml/2006/main">
            <a:br/>
            <a:r>
              <a:t>Annonce : https://www.facebook.com/ads/library/?id=1841242313260448</a:t>
            </a:r>
            <a:br/>
            <a:r>
              <a:t>Média : https://scontent-cdg6-1.xx.fbcdn.net/v/t39.35426-6/619289301_1950895402170068_725688160397596013_n.jpg?stp=dst-jpg_s600x600_tt6&amp;_nc_cat=105&amp;ccb=1-7&amp;_nc_sid=c53f8f&amp;_nc_ohc=bPuPMu66q28Q7kNvwHszMF0&amp;_nc_oc=Adrh3h0VHE02X6qKbet0y4DilxQo8iwXI6EWWO7fjydaB95dgJzhfTimzd4krQ78ZzuCoEj1vLH--OZgzKbNX8Rg&amp;_nc_zt=14&amp;_nc_ht=scontent-cdg6-1.xx&amp;_nc_gid=jdHuMcI0p_r0js-p2LHwFQ&amp;_nc_ss=7b2a8&amp;oh=00_AQP6hmXuqnyNjuzY7pH_nikT-s8fgj5UgMhJR8uYRYUAng&amp;oe=6AD454A9</a:t>
            </a:r>
          </a:p>
          <a:p xmlns:a="http://schemas.openxmlformats.org/drawingml/2006/main">
            <a:br/>
            <a:r>
              <a:t>Annonce : https://www.facebook.com/ads/library/?id=4498720490398408</a:t>
            </a:r>
            <a:br/>
            <a:r>
              <a:t>Média : https://medias.trendtrack.io/facebook/image/2f0b34e7bb9eeabe36e399fbd06f6c45f3f0b5a5883ae070a81564fb90838766.jpg</a:t>
            </a:r>
          </a:p>
          <a:p xmlns:a="http://schemas.openxmlformats.org/drawingml/2006/main">
            <a:br/>
            <a:r>
              <a:t>Annonce : https://www.facebook.com/ads/library/?id=2513590082436191</a:t>
            </a:r>
            <a:br/>
            <a:r>
              <a:t>Média : https://scontent-cdg4-2.xx.fbcdn.net/v/t39.35426-6/707427207_2052254641995303_7378651669092975408_n.jpg?stp=dst-jpg_s600x600_tt6&amp;_nc_cat=109&amp;ccb=1-7&amp;_nc_sid=c53f8f&amp;_nc_ohc=cXnehqsbevUQ7kNvwFmPfIG&amp;_nc_oc=AdowHFXwz1KAm7KjQR1qSsuZRX2-EcpvN0nC-DDG1IIEKQep9orgVCUFFCCeCrlS_OL5yz39INIk4rega_QVgu-Y&amp;_nc_zt=14&amp;_nc_ht=scontent-cdg4-2.xx&amp;_nc_gid=jdHuMcI0p_r0js-p2LHwFQ&amp;_nc_ss=7b2a8&amp;oh=00_AQOP0C6EX-2ByLV_VkL4enhm-gu0hi3x-IHWhKfqjAoZRg&amp;oe=6AD44428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IDs 2145774166015720, 2687375961637628, 3635812979907471 ; teoxane.fr/fr/page/baby-glow-because-confidence-looks-like-this.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Éclat, confiance et praticité structurent les créas. Ces promesses appartiennent à la marque observée.</a:t>
            </a:r>
          </a:p>
          <a:p xmlns:a="http://schemas.openxmlformats.org/drawingml/2006/main">
            <a:br/>
            <a:r>
              <a:t>Annonce : https://www.facebook.com/ads/library/?id=2145774166015720</a:t>
            </a:r>
            <a:br/>
            <a:r>
              <a:t>Média : https://medias.trendtrack.io/facebook/video/91852f8d8ab14f3825af985125d331c9890ac40fe4f5aea17ff79c995d243dc8.mp4</a:t>
            </a:r>
          </a:p>
          <a:p xmlns:a="http://schemas.openxmlformats.org/drawingml/2006/main">
            <a:br/>
            <a:r>
              <a:t>Annonce : https://www.facebook.com/ads/library/?id=2687375961637628</a:t>
            </a:r>
            <a:br/>
            <a:r>
              <a:t>Média : https://medias.trendtrack.io/facebook/video/31a746464e526c67960352c44c35d4d4ff5b9a476a40ecc7e155c8f9d3bb045a.mp4</a:t>
            </a:r>
          </a:p>
          <a:p xmlns:a="http://schemas.openxmlformats.org/drawingml/2006/main">
            <a:br/>
            <a:r>
              <a:t>Annonce : https://www.facebook.com/ads/library/?id=3635812979907471</a:t>
            </a:r>
            <a:br/>
            <a:r>
              <a:t>Média : https://medias.trendtrack.io/facebook/video/b2d91952468bd23d45af28d56acaff57e7e76690c040c114d7835993c5e80052.mp4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IDs 1349169060729270, 1778199266958409 ; collations TT 1348926934061689 et 1444026514439854.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CTA devient une inscription à une formation. La date événement du texte mérite un contrôle avant reprise.</a:t>
            </a:r>
          </a:p>
          <a:p xmlns:a="http://schemas.openxmlformats.org/drawingml/2006/main">
            <a:br/>
            <a:r>
              <a:t>Ciblage Trendtrack uniquement FR pour les deux collations, diffusions de juin-juillet 2026. Reach non dédupliqué entre créas. Texte mentionne mardi 8 juillet : le 08/07/2026 est mercredi. Ne pas transformer la date publicitaire en date d’événement confirmée.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IDs 1348982120680895, 1675513617497226, 2939063616298791 ; galderma.com et galdermaaesthetics.com/fr/.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produit, les données et la communauté médicale construisent le discours de laboratoire.</a:t>
            </a:r>
          </a:p>
          <a:p xmlns:a="http://schemas.openxmlformats.org/drawingml/2006/main">
            <a:br/>
            <a:r>
              <a:t>Annonce : https://www.facebook.com/ads/library/?id=1348982120680895</a:t>
            </a:r>
            <a:br/>
            <a:r>
              <a:t>Média : https://medias.trendtrack.io/facebook/image/cfa832fa3cd529c2b2bffe7d5d3e6d1eebca8f9f76cccd16bb03d9bc3de2c055.jpg</a:t>
            </a:r>
          </a:p>
          <a:p xmlns:a="http://schemas.openxmlformats.org/drawingml/2006/main">
            <a:br/>
            <a:r>
              <a:t>Annonce : https://www.facebook.com/ads/library/?id=1675513617497226</a:t>
            </a:r>
            <a:br/>
            <a:r>
              <a:t>Média : https://medias.trendtrack.io/facebook/video/08a49fdf14f7ab6beda723f5223ee4b850a5b5898c89d9d4e4e43003b256e24a.mp4</a:t>
            </a:r>
          </a:p>
          <a:p xmlns:a="http://schemas.openxmlformats.org/drawingml/2006/main">
            <a:br/>
            <a:r>
              <a:t>Annonce : https://www.facebook.com/ads/library/?id=2939063616298791</a:t>
            </a:r>
            <a:br/>
            <a:r>
              <a:t>Média : https://scontent-cdg4-1.xx.fbcdn.net/v/t39.35426-6/666722355_2080310309418746_5977488292449903044_n.jpg?stp=dst-jpg_s600x600_tt6&amp;_nc_cat=104&amp;ccb=1-7&amp;_nc_sid=c53f8f&amp;_nc_ohc=Tnkhow3ZPpYQ7kNvwHLD928&amp;_nc_oc=AdoezNaySCFJkw7i699buGqUbVBDMnMZZfaAFfhAdq5ePntxvGaqGyPDnJ9o4QEYcOMghpv3WfCfE7TKeRt1CvLc&amp;_nc_zt=14&amp;_nc_ht=scontent-cdg4-1.xx&amp;_nc_gid=2bhz4CseCYHiTYq9RB6tHA&amp;_nc_ss=7b2a8&amp;oh=00_AQMgW-Rg3vKhwtij7_BAn4FcfVOrv7J9AHdDYlRNfT40Hw&amp;oe=6AD4408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pages IBSA France 108098838505960 et Croma France 800741473460549 ; recherches Trendtrack France 2026.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L’absence sur une page contrôlée ne permet pas de conclure à l’absence de marché ou de budget du groupe.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Ad Library, relevé du 13/10/2026 : 6 annonces VIVACY terminées ; Galderma 1348982120680895.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Ces valeurs France concernent des annonces identifiées. Elles ne représentent pas le reach annuel des laboratoires.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61 scans de collations Trendtrack au 13/10/2026 ; CPM observé 9 € / 1 000 de reach, arrondi par groupe.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Ces montants multinationaux et historiques ne sont pas les dépenses France 2026 des laboratoires.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statut au 13/10 ; collations Trendtrack 1266304525450567, 1335261128755933 et données de rang disponibles.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Les conversions, la qualité des leads et le ROI restent absents de ce benchmark concurrentiel.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Pages officielles IBSA / Profhilo, VIVACY / Rejuran, Teoxane France / babyGLOW, Galderma France ; audit 13/10/2026.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parcours FILLMED doit rendre la preuve et la prochaine action aussi lisibles que le besoin traité.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Audit public 13/10/2026 : VIVACY Academy / lancement Rejuran ; teoxane.fr ; galdermaaesthetics.com/fr ; cromapharma.com/fr/produits.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Pour le B2B FILLMED : une landing page en français, un bénéfice professionnel et une action unique.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Fiche client FILLMED 12/10/2026 ; analyse éditoriale du corpus France 2026.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choix du territoire doit être évalué avec les leads B2B qualifiés, pas avec le reach concurrentiel seul.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Hypothèses éditoriales Horizon ; contraintes de marque de la fiche client FILLMED.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Les mentions médicales et les preuves sont à valider avant diffusion. Un même concept peut couvrir plusieurs formats.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Créathèque FILLMED x Horizon ; fichiers média récupérés et manifeste de provenance.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 site sert de référence de production et de lecture. Les données sont datées au 13 octobre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Ad Library ; Trendtrack ; manifeste des médias et analyse éditoriale.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La créa, ses versions et sa période doivent rester trois notions distinctes.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Ad Library, cellules France sur échantillon ; scans de collations Trendtrack ; audit public des sites.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Une estimation de diffusion ne remplace pas les dépenses du compte, les conversions ou la rentabilité.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Ad Library ; Trendtrack ; sites officiels ; fiche client FILLMED ; modèle PDF fourni par Arthur.</a:t>
            </a:r>
          </a:p>
          <a:p xmlns:a="http://schemas.openxmlformats.org/drawingml/2006/main">
            <a:r>
              <a:t>Période : 01/01/2026 au 12/10/2026. Statut actif au 13/10/2026.</a:t>
            </a:r>
          </a:p>
          <a:p xmlns:a="http://schemas.openxmlformats.org/drawingml/2006/main">
            <a:r>
              <a:t>Modèle visuel : PDF FILLMED x Horizon fourni par Arthur, textes reconstruits en objets natifs.</a:t>
            </a:r>
          </a:p>
          <a:p xmlns:a="http://schemas.openxmlformats.org/drawingml/2006/main">
            <a:r>
              <a:t>Les constats décrivent le corpus observé. Les recommandations sont des hypothèses de travail pour FILLMED.</a:t>
            </a:r>
          </a:p>
          <a:p xmlns:a="http://schemas.openxmlformats.org/drawingml/2006/main">
            <a:br/>
            <a:r>
              <a:t>VIVACY · Meta France 2026 : https://www.facebook.com/ads/library/?active_status=all&amp;ad_type=all&amp;country=FR&amp;is_targeted_country=false&amp;media_type=all&amp;search_type=page&amp;sort_data[mode]=total_impressions&amp;sort_data[direction]=desc&amp;start_date[min]=2026-01-01&amp;start_date[max]=2026-10-13&amp;view_all_page_id=183768048901952</a:t>
            </a:r>
            <a:br/>
            <a:r>
              <a:t>TEOXANE · Meta France 2026 : https://www.facebook.com/ads/library/?active_status=all&amp;ad_type=all&amp;country=FR&amp;is_targeted_country=false&amp;media_type=all&amp;search_type=page&amp;sort_data[mode]=total_impressions&amp;sort_data[direction]=desc&amp;start_date[min]=2026-01-01&amp;start_date[max]=2026-10-13&amp;view_all_page_id=278737048827730</a:t>
            </a:r>
            <a:br/>
            <a:r>
              <a:t>TEOXANE_FR · Meta France 2026 : https://www.facebook.com/ads/library/?active_status=all&amp;ad_type=all&amp;country=FR&amp;is_targeted_country=false&amp;media_type=all&amp;search_type=page&amp;sort_data[mode]=total_impressions&amp;sort_data[direction]=desc&amp;start_date[min]=2026-01-01&amp;start_date[max]=2026-10-13&amp;view_all_page_id=104200139296824</a:t>
            </a:r>
            <a:br/>
            <a:r>
              <a:t>GALDERMA · Meta France 2026 : https://www.facebook.com/ads/library/?active_status=all&amp;ad_type=all&amp;country=FR&amp;is_targeted_country=false&amp;media_type=all&amp;search_type=page&amp;sort_data[mode]=total_impressions&amp;sort_data[direction]=desc&amp;start_date[min]=2026-01-01&amp;start_date[max]=2026-10-13&amp;view_all_page_id=107039091912704</a:t>
            </a:r>
            <a:br/>
            <a:r>
              <a:t>CROMA_FR · Meta France 2026 : https://www.facebook.com/ads/library/?active_status=all&amp;ad_type=all&amp;country=FR&amp;is_targeted_country=false&amp;media_type=all&amp;search_type=page&amp;sort_data[mode]=total_impressions&amp;sort_data[direction]=desc&amp;start_date[min]=2026-01-01&amp;start_date[max]=2026-10-13&amp;view_all_page_id=800741473460549</a:t>
            </a:r>
            <a:br/>
            <a:r>
              <a:t>IBSA_FR · Meta France 2026 : https://www.facebook.com/ads/library/?active_status=all&amp;ad_type=all&amp;country=FR&amp;is_targeted_country=false&amp;media_type=all&amp;search_type=page&amp;sort_data[mode]=total_impressions&amp;sort_data[direction]=desc&amp;start_date[min]=2026-01-01&amp;start_date[max]=2026-10-13&amp;view_all_page_id=108098838505960</a:t>
            </a:r>
            <a:br/>
            <a:r>
              <a:t>Trendtrack · recherche et scans : https://app.trendtrack.io/</a:t>
            </a:r>
            <a:br/>
            <a:r>
              <a:t>Teoxane · expertise babyGLOW : https://www.teoxane.com/fr/newsroom/teoxane-imcas-2026-babyglow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6fc4400cf141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0ab70143d3436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0e8e9ea7284d5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973d56edf4e3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600fee164a48c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36a6821bba44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C87844-D085-42D6-AF7A-0C96930390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4FB121D-0A87-463D-9A2E-94316B9CE19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55A9A60-6A72-4616-B078-FA8EB072F1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3EB8A0-CE0E-4B35-A246-C72E7C3DE8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18680D-BE2F-4354-AA5A-4E4F91D202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0C0C3E5-60E6-4F1D-8952-BE704E5E8C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1438DB8-75E6-4DF3-8E14-4AC3B18ACF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2C6712E-62A5-4279-BACA-932943792C6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9D64F3-7600-4A84-8449-101BF30E78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4453743-F801-4403-AE33-06459C42D1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35feabc22546e3" /><Relationship Type="http://schemas.openxmlformats.org/officeDocument/2006/relationships/slideLayout" Target="/ppt/slideLayouts/slideLayout1.xml" Id="Rea2966f1df274cee" /><Relationship Type="http://schemas.openxmlformats.org/officeDocument/2006/relationships/slideLayout" Target="/ppt/slideLayouts/slideLayout2.xml" Id="R04a66f275de84b94" /><Relationship Type="http://schemas.openxmlformats.org/officeDocument/2006/relationships/slideLayout" Target="/ppt/slideLayouts/slideLayout3.xml" Id="R056c4386e65b4414" /><Relationship Type="http://schemas.openxmlformats.org/officeDocument/2006/relationships/slideLayout" Target="/ppt/slideLayouts/slideLayout4.xml" Id="R3c58237afb2f4795" /><Relationship Type="http://schemas.openxmlformats.org/officeDocument/2006/relationships/slideLayout" Target="/ppt/slideLayouts/slideLayout5.xml" Id="Rda082bdb5e074c3d" /><Relationship Type="http://schemas.openxmlformats.org/officeDocument/2006/relationships/slideLayout" Target="/ppt/slideLayouts/slideLayout6.xml" Id="R46bfdd4d6d654f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2966f1df274cee"/>
    <p:sldLayoutId xmlns:r="http://schemas.openxmlformats.org/officeDocument/2006/relationships" id="2147483650" r:id="R04a66f275de84b94"/>
    <p:sldLayoutId xmlns:r="http://schemas.openxmlformats.org/officeDocument/2006/relationships" id="2147483651" r:id="R056c4386e65b4414"/>
    <p:sldLayoutId xmlns:r="http://schemas.openxmlformats.org/officeDocument/2006/relationships" id="2147483652" r:id="R3c58237afb2f4795"/>
    <p:sldLayoutId xmlns:r="http://schemas.openxmlformats.org/officeDocument/2006/relationships" id="2147483653" r:id="Rda082bdb5e074c3d"/>
    <p:sldLayoutId xmlns:r="http://schemas.openxmlformats.org/officeDocument/2006/relationships" id="2147483654" r:id="R46bfdd4d6d654f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pace Grotesk"/>
        <a:ea typeface=""/>
        <a:cs typeface=""/>
      </a:majorFont>
      <a:minorFont>
        <a:latin typeface="Space Grotesk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e3f1a8072042e1" /><Relationship Type="http://schemas.openxmlformats.org/officeDocument/2006/relationships/image" Target="/ppt/media/image.jpeg" Id="Rb077d8787ce242fe" /><Relationship Type="http://schemas.openxmlformats.org/officeDocument/2006/relationships/notesSlide" Target="/ppt/notesSlides/notesSlide1.xml" Id="R8685cce5cc4542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634b2ab1814c55" /><Relationship Type="http://schemas.openxmlformats.org/officeDocument/2006/relationships/image" Target="/ppt/media/image2.jpeg" Id="Rb1dbbb755555409a" /><Relationship Type="http://schemas.openxmlformats.org/officeDocument/2006/relationships/notesSlide" Target="/ppt/notesSlides/notesSlide2.xml" Id="Rd8edf9085f3d45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a839ee71914842" /><Relationship Type="http://schemas.openxmlformats.org/officeDocument/2006/relationships/image" Target="/ppt/media/image3.jpeg" Id="R8934e9f5b61e45fc" /><Relationship Type="http://schemas.openxmlformats.org/officeDocument/2006/relationships/notesSlide" Target="/ppt/notesSlides/notesSlide3.xml" Id="R67050560a4094d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6a5787a1be4b6a" /><Relationship Type="http://schemas.openxmlformats.org/officeDocument/2006/relationships/image" Target="/ppt/media/image4.jpeg" Id="Rfb452e17e72e4fe1" /><Relationship Type="http://schemas.openxmlformats.org/officeDocument/2006/relationships/notesSlide" Target="/ppt/notesSlides/notesSlide4.xml" Id="R4546f89f53ae49b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2bda3ea8ea4e4b" /><Relationship Type="http://schemas.openxmlformats.org/officeDocument/2006/relationships/image" Target="/ppt/media/image5.jpeg" Id="R4afaef856cc44529" /><Relationship Type="http://schemas.openxmlformats.org/officeDocument/2006/relationships/chart" Target="/ppt/slides/charts/chart1.xml" Id="R3b89a53605204e3a" /><Relationship Type="http://schemas.openxmlformats.org/officeDocument/2006/relationships/notesSlide" Target="/ppt/notesSlides/notesSlide5.xml" Id="Rf1f2e394dfd940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67fdbed3f647ea" /><Relationship Type="http://schemas.openxmlformats.org/officeDocument/2006/relationships/image" Target="/ppt/media/image6.jpeg" Id="R1566484f6bea4fb1" /><Relationship Type="http://schemas.openxmlformats.org/officeDocument/2006/relationships/image" Target="/ppt/media/image7.jpeg" Id="Rcaf15656faad4d1c" /><Relationship Type="http://schemas.openxmlformats.org/officeDocument/2006/relationships/image" Target="/ppt/media/image8.jpeg" Id="Rd07436c7bfd043ab" /><Relationship Type="http://schemas.openxmlformats.org/officeDocument/2006/relationships/image" Target="/ppt/media/image9.jpeg" Id="R5044046e626e4c90" /><Relationship Type="http://schemas.openxmlformats.org/officeDocument/2006/relationships/notesSlide" Target="/ppt/notesSlides/notesSlide6.xml" Id="R42e9f4f093524a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68c41ba8054b1d" /><Relationship Type="http://schemas.openxmlformats.org/officeDocument/2006/relationships/image" Target="/ppt/media/image10.jpeg" Id="R0dc19afd8a244652" /><Relationship Type="http://schemas.openxmlformats.org/officeDocument/2006/relationships/image" Target="/ppt/media/image11.jpeg" Id="Re160f980aca04d76" /><Relationship Type="http://schemas.openxmlformats.org/officeDocument/2006/relationships/image" Target="/ppt/media/image12.jpeg" Id="R9a208a2f50444ff8" /><Relationship Type="http://schemas.openxmlformats.org/officeDocument/2006/relationships/image" Target="/ppt/media/image13.jpeg" Id="R7e6539b0b22f403e" /><Relationship Type="http://schemas.openxmlformats.org/officeDocument/2006/relationships/notesSlide" Target="/ppt/notesSlides/notesSlide7.xml" Id="Rad79908b94b847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2dcbd4e9ef4ff3" /><Relationship Type="http://schemas.openxmlformats.org/officeDocument/2006/relationships/image" Target="/ppt/media/image14.jpeg" Id="Rfd16e5014819402f" /><Relationship Type="http://schemas.openxmlformats.org/officeDocument/2006/relationships/image" Target="/ppt/media/image15.jpeg" Id="R0f90f56054a04297" /><Relationship Type="http://schemas.openxmlformats.org/officeDocument/2006/relationships/image" Target="/ppt/media/image16.jpeg" Id="R7f0384b9d9684573" /><Relationship Type="http://schemas.openxmlformats.org/officeDocument/2006/relationships/image" Target="/ppt/media/image17.jpeg" Id="R7b654e7f7270452a" /><Relationship Type="http://schemas.openxmlformats.org/officeDocument/2006/relationships/notesSlide" Target="/ppt/notesSlides/notesSlide8.xml" Id="R90eba1b491e84c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beba76c7ee4a98" /><Relationship Type="http://schemas.openxmlformats.org/officeDocument/2006/relationships/image" Target="/ppt/media/image18.jpeg" Id="R953fcbfc489641bd" /><Relationship Type="http://schemas.openxmlformats.org/officeDocument/2006/relationships/image" Target="/ppt/media/image19.jpeg" Id="Rd99456e36e7145b2" /><Relationship Type="http://schemas.openxmlformats.org/officeDocument/2006/relationships/image" Target="/ppt/media/image20.jpeg" Id="R10bec464200f40b7" /><Relationship Type="http://schemas.openxmlformats.org/officeDocument/2006/relationships/notesSlide" Target="/ppt/notesSlides/notesSlide9.xml" Id="R090dc6c7b5814f8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e80d6af79845f7" /><Relationship Type="http://schemas.openxmlformats.org/officeDocument/2006/relationships/image" Target="/ppt/media/image21.jpeg" Id="R9dc1c040af0c4e2d" /><Relationship Type="http://schemas.openxmlformats.org/officeDocument/2006/relationships/image" Target="/ppt/media/image22.jpeg" Id="Rb527f17801044848" /><Relationship Type="http://schemas.openxmlformats.org/officeDocument/2006/relationships/image" Target="/ppt/media/image23.jpeg" Id="R1a9f5de5e3464909" /><Relationship Type="http://schemas.openxmlformats.org/officeDocument/2006/relationships/image" Target="/ppt/media/image24.jpeg" Id="R00eee51129264f21" /><Relationship Type="http://schemas.openxmlformats.org/officeDocument/2006/relationships/notesSlide" Target="/ppt/notesSlides/notesSlide10.xml" Id="R07fa8d49282d40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cca23275ed49e7" /><Relationship Type="http://schemas.openxmlformats.org/officeDocument/2006/relationships/image" Target="/ppt/media/image25.jpeg" Id="Rca653055857b4a71" /><Relationship Type="http://schemas.openxmlformats.org/officeDocument/2006/relationships/notesSlide" Target="/ppt/notesSlides/notesSlide11.xml" Id="R7ff89672749249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e88996cdcf4bfb" /><Relationship Type="http://schemas.openxmlformats.org/officeDocument/2006/relationships/image" Target="/ppt/media/image26.jpeg" Id="R61bf290faea54601" /><Relationship Type="http://schemas.openxmlformats.org/officeDocument/2006/relationships/notesSlide" Target="/ppt/notesSlides/notesSlide12.xml" Id="Rb023a4b9ac934db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f368434d874571" /><Relationship Type="http://schemas.openxmlformats.org/officeDocument/2006/relationships/image" Target="/ppt/media/image27.jpeg" Id="R36a38d15e42d4828" /><Relationship Type="http://schemas.openxmlformats.org/officeDocument/2006/relationships/notesSlide" Target="/ppt/notesSlides/notesSlide13.xml" Id="Rf3e3c3e2485a45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f734b9be214d97" /><Relationship Type="http://schemas.openxmlformats.org/officeDocument/2006/relationships/image" Target="/ppt/media/image28.jpeg" Id="Ra567c8e2ceab447c" /><Relationship Type="http://schemas.openxmlformats.org/officeDocument/2006/relationships/notesSlide" Target="/ppt/notesSlides/notesSlide14.xml" Id="R62000b37aeca424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2ba9297f2345e5" /><Relationship Type="http://schemas.openxmlformats.org/officeDocument/2006/relationships/image" Target="/ppt/media/image29.jpeg" Id="R8861c6af4dfd4bb2" /><Relationship Type="http://schemas.openxmlformats.org/officeDocument/2006/relationships/notesSlide" Target="/ppt/notesSlides/notesSlide15.xml" Id="R03a344b98e5c4e1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8496f455fd4aa9" /><Relationship Type="http://schemas.openxmlformats.org/officeDocument/2006/relationships/image" Target="/ppt/media/image30.jpeg" Id="R6bc2e81797b841ab" /><Relationship Type="http://schemas.openxmlformats.org/officeDocument/2006/relationships/notesSlide" Target="/ppt/notesSlides/notesSlide16.xml" Id="Rad1436ea14fb447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5614306c334792" /><Relationship Type="http://schemas.openxmlformats.org/officeDocument/2006/relationships/image" Target="/ppt/media/image31.jpeg" Id="Rc47d220867dc4ecd" /><Relationship Type="http://schemas.openxmlformats.org/officeDocument/2006/relationships/notesSlide" Target="/ppt/notesSlides/notesSlide17.xml" Id="R258c965e3b024b8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164c191359419d" /><Relationship Type="http://schemas.openxmlformats.org/officeDocument/2006/relationships/image" Target="/ppt/media/image32.jpeg" Id="R5856d01a28f44b5e" /><Relationship Type="http://schemas.openxmlformats.org/officeDocument/2006/relationships/notesSlide" Target="/ppt/notesSlides/notesSlide18.xml" Id="R7be93046b1014ba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ecb0d1dd564701" /><Relationship Type="http://schemas.openxmlformats.org/officeDocument/2006/relationships/image" Target="/ppt/media/image33.jpeg" Id="R99bf9cce755b48a0" /><Relationship Type="http://schemas.openxmlformats.org/officeDocument/2006/relationships/image" Target="/ppt/media/image34.jpeg" Id="Reb5b75f28b67488e" /><Relationship Type="http://schemas.openxmlformats.org/officeDocument/2006/relationships/hyperlink" Target="https://fillmed-creatheque-2026.funhare256.chatgpt.site" TargetMode="External" Id="Rb6ec9f267e704a40" /><Relationship Type="http://schemas.openxmlformats.org/officeDocument/2006/relationships/notesSlide" Target="/ppt/notesSlides/notesSlide19.xml" Id="Rb3e75435ffd243c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5d9b2fdbea4969" /><Relationship Type="http://schemas.openxmlformats.org/officeDocument/2006/relationships/image" Target="/ppt/media/image35.jpeg" Id="R0247722452b0433f" /><Relationship Type="http://schemas.openxmlformats.org/officeDocument/2006/relationships/notesSlide" Target="/ppt/notesSlides/notesSlide20.xml" Id="R40be86a1c216404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3a3ad0fec54b5e" /><Relationship Type="http://schemas.openxmlformats.org/officeDocument/2006/relationships/image" Target="/ppt/media/image36.jpeg" Id="Rb5e55deef7f6468d" /><Relationship Type="http://schemas.openxmlformats.org/officeDocument/2006/relationships/notesSlide" Target="/ppt/notesSlides/notesSlide21.xml" Id="R78a22aba4b2a4c3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94a828ec8b4bea" /><Relationship Type="http://schemas.openxmlformats.org/officeDocument/2006/relationships/image" Target="/ppt/media/image37.jpeg" Id="R6a146dc5099644d2" /><Relationship Type="http://schemas.openxmlformats.org/officeDocument/2006/relationships/notesSlide" Target="/ppt/notesSlides/notesSlide22.xml" Id="Rd64a86c7bee843e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Nouvelles annonces</c:v>
          </c:tx>
          <c:spPr>
            <a:solidFill xmlns:a="http://schemas.openxmlformats.org/drawingml/2006/main">
              <a:srgbClr val="5271FF"/>
            </a:solidFill>
          </c:spPr>
          <c:invertIfNegative val="0"/>
          <c:cat>
            <c:strRef>
              <c:f>'Chart Data'!$A$2:$A$11</c:f>
              <c:strCache>
                <c:ptCount val="10"/>
                <c:pt idx="0">
                  <c:v>Jan</c:v>
                </c:pt>
                <c:pt idx="1">
                  <c:v>Fév</c:v>
                </c:pt>
                <c:pt idx="2">
                  <c:v>Mar</c:v>
                </c:pt>
                <c:pt idx="3">
                  <c:v>Avr</c:v>
                </c:pt>
                <c:pt idx="4">
                  <c:v>Mai</c:v>
                </c:pt>
                <c:pt idx="5">
                  <c:v>Juin</c:v>
                </c:pt>
                <c:pt idx="6">
                  <c:v>Juil</c:v>
                </c:pt>
                <c:pt idx="7">
                  <c:v>Août</c:v>
                </c:pt>
                <c:pt idx="8">
                  <c:v>Sep</c:v>
                </c:pt>
                <c:pt idx="9">
                  <c:v>Oct</c:v>
                </c:pt>
              </c:strCache>
            </c:strRef>
          </c:cat>
          <c:val>
            <c:numRef>
              <c:f>'Chart Data'!$B$2:$B$11</c:f>
              <c:numCache>
                <c:formatCode>General</c:formatCode>
                <c:ptCount val="10"/>
                <c:pt idx="0">
                  <c:v>20</c:v>
                </c:pt>
                <c:pt idx="1">
                  <c:v>3</c:v>
                </c:pt>
                <c:pt idx="2">
                  <c:v>21</c:v>
                </c:pt>
                <c:pt idx="3">
                  <c:v>7</c:v>
                </c:pt>
                <c:pt idx="4">
                  <c:v>10</c:v>
                </c:pt>
                <c:pt idx="5">
                  <c:v>14</c:v>
                </c:pt>
                <c:pt idx="6">
                  <c:v>29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Space Grotesk"/>
                  <a:ea typeface="Space Grotesk"/>
                  <a:cs typeface="Space Grotesk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4E9F2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E4E9F2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</a:p>
        </c:txPr>
        <c:crossAx val="48650112"/>
        <c:crossBetween val="between"/>
        <c:majorUnit val="10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C38E89-3E09-4833-B256-1B7C7781E7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77d8787ce242fe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4B59760E-9E71-4E9C-9C7A-E0C3F243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7620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30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FILLMED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CBECDC10-C5B1-46AC-9A18-B0F1D71E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19200"/>
            <a:ext cx="981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Benchmark injectables · France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7F9D143D-C028-49D9-BF4E-DD0AC9EE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43600"/>
            <a:ext cx="933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01 janvier au 12 octobre 2026</a:t>
            </a:r>
          </a:p>
        </p:txBody>
      </p:sp>
    </p:spTree>
    <p:extLst>
      <p:ext uri="{BB962C8B-B14F-4D97-AF65-F5344CB8AC3E}">
        <p14:creationId xmlns:p14="http://schemas.microsoft.com/office/powerpoint/2010/main" val="163414751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9AB120-B1C6-447F-AA7E-2CE7B40592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bbb755555409a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3F8897D-CC2C-4F53-BA87-82DCBD3D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L’activité est bien réelle.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F859CF92-BEAB-4ADF-8D94-245D2AFB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volume dépend de la période, des pages et du niveau de déduplication.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47652-B3FE-4CA8-BFCF-6548EF16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82D03074-47DD-4303-8C05-D55FA303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L’analyse annuelle et les pages internationales changent nettement la lecture du marché.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837D8AE-31F1-4F1C-B4EC-E5814AB80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Ad Library France 2026 ; scans Trendtrack du 13/10/2026.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59F35B4-E287-4264-9013-AA7B92AC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19300"/>
            <a:ext cx="228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138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9737BE31-B452-4863-8140-86FF25E9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828925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annonces documentées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105AB760-DB0D-4455-89C2-CDB4F4DB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629025"/>
            <a:ext cx="2247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Laboratoires uniquement. Cosmétiques, praticiens et revendeurs exclus.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F090A3C7-183A-4E85-85C2-080259C9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19300"/>
            <a:ext cx="228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73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939C7604-AE1B-4FE3-B94F-0B3F8617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28925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créas regroupées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E3CE3CB-6E57-4099-987C-030DC700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629025"/>
            <a:ext cx="2247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Médias et versions dédupliqués dans le corpus accessible.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F88902F4-EAE6-4816-83E7-3F3CC84C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019300"/>
            <a:ext cx="228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111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488E72A-E4F1-463F-AA6A-23D0022C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828925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ads lancées en 2026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9927E305-B00A-493C-AA18-1E28C57A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629025"/>
            <a:ext cx="2247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27 annonces démarrées avant 2026 ont continué à diffuser en 2026.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CBD5A5AC-2D91-4EBF-9C4E-2073EC46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19300"/>
            <a:ext cx="228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13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8ACE6E67-2724-4424-ADD6-2A31E96C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828925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ads actives au 13/10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56FC5B3D-AEF0-4D8D-8994-3DB452C5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29025"/>
            <a:ext cx="2247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4 créas actives, concentrées chez Teoxane et Galderma.</a:t>
            </a:r>
          </a:p>
        </p:txBody>
      </p:sp>
    </p:spTree>
    <p:extLst>
      <p:ext uri="{BB962C8B-B14F-4D97-AF65-F5344CB8AC3E}">
        <p14:creationId xmlns:p14="http://schemas.microsoft.com/office/powerpoint/2010/main" val="197559872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5B7E4-6F40-4505-97BF-AB5375ED0A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34e9f5b61e45f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2FBB023-FFBB-4A09-8B3E-FC0DE90F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 périmètre France.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08704BB-48F2-49B2-994B-08D2ED84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Produits injectables et laboratoires : le point de départ du benchmark.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FEF51-1254-402E-A64C-7E4D886A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D768177-5C5B-4105-B96F-0831438E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page internationale peut diffuser en France. Le pays du siège ne définit pas le marché publicitaire.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786EF0D-5A8A-4269-AFF1-40C7F4D2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: pages 183768048901952, 108098838505960, 800741473460549, 278737048827730, 104200139296824, 107039091912704.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E1B52C3-4AC8-4011-BE52-3882EEA7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8478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Concurrents demandés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6FE0B12-DF7E-40F2-8823-6C41C7D1E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76500"/>
            <a:ext cx="50482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Profhilo / IBSA</a:t>
            </a:r>
          </a:p>
          <a:p xmlns:a="http://schemas.openxmlformats.org/drawingml/2006/main">
            <a:pPr>
              <a:def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Rejuran / VIVACY</a:t>
            </a:r>
          </a:p>
          <a:p xmlns:a="http://schemas.openxmlformats.org/drawingml/2006/main">
            <a:pPr>
              <a:def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Catégorie injectable PDRN / PN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2780E317-B360-4CE1-8338-8F079E6D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52875"/>
            <a:ext cx="5048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3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PN et PDRN ne sont pas des produits interchangeables. Rejuran est identifié comme une gamme PN dans le corpus.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0BE9A-2571-4F55-916B-09E7A2CB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743075"/>
            <a:ext cx="0" cy="3267075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1CBF7FC1-B62F-4D49-8FCD-029ECF2D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847850"/>
            <a:ext cx="45434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Extension par thématique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9E3E98B6-882C-4152-B256-6BBA8BE2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76500"/>
            <a:ext cx="454342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Teoxane : HA, skinbooster, babyGLOW</a:t>
            </a:r>
          </a:p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Galderma : Restylane, Skinboosters, Sculptra</a:t>
            </a:r>
          </a:p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Croma : catégorie PN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211DDFC4-9AF3-49BB-80DD-DD3B51EE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57650"/>
            <a:ext cx="45434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3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 comparaison porte sur les comptes des laboratoires, même lorsque des médecins apparaissent dans les créas.</a:t>
            </a:r>
          </a:p>
        </p:txBody>
      </p:sp>
    </p:spTree>
    <p:extLst>
      <p:ext uri="{BB962C8B-B14F-4D97-AF65-F5344CB8AC3E}">
        <p14:creationId xmlns:p14="http://schemas.microsoft.com/office/powerpoint/2010/main" val="133477368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B6852-198F-43E4-8E55-8F8F21FBD6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52e17e72e4fe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3D01E49-5176-40F1-9026-0EE046A7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Le benchmark des laboratoires.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1205FD1-EAEB-4E67-A922-8112CC55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Diffusion observée en France depuis janvier 2026 ; statut au 13 octobre.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E86D1-6B32-4E09-922B-841C700F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034DCFC5-E02D-4D72-ABF3-39591F44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VIVACY produit le corpus le plus varié. Teoxane concentre davantage de versions sur quelques créas.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3872728-C9BD-4735-B66B-713A9FF5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Ad Library ; regroupements de médias du corpus. ¹ Première diffusion observée dans le corpus, sans preuve de nouvelle production.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45837A-21C7-4F91-928E-C4FCBF439184}"/>
              </a:ext>
            </a:extLst>
          </p:cNvPr>
          <p:cNvGraphicFramePr/>
          <p:nvPr/>
        </p:nvGraphicFramePr>
        <p:xfrm>
          <a:off xmlns:a="http://schemas.openxmlformats.org/drawingml/2006/main" x="695325" y="1905000"/>
          <a:ext xmlns:a="http://schemas.openxmlformats.org/drawingml/2006/main" cx="10801350" cy="30670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524125"/>
                <a:gridCol w="1028700"/>
                <a:gridCol w="1066800"/>
                <a:gridCol w="1619250"/>
                <a:gridCol w="1590675"/>
                <a:gridCol w="1466850"/>
                <a:gridCol w="1504950"/>
              </a:tblGrid>
              <a:tr h="5111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Laboratoire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Ads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Créas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Nouv. créas¹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Ads lancées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Ads actives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Créas actives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VIVACY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75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49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41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53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Teoxane global + FR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47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8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42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12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3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Galderma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IBSA France / Profhilo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 observée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Croma France / PN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 observée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31865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45B98C-7A38-4BE8-822C-92F5F1D1B2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aef856cc4452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472CC8-A4B9-4F2F-829C-A545525B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La vidéo porte l’explication.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6C834AD0-6066-493D-80AD-74A1A388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rythme de lancement des annonces ne correspond pas au rythme de production des visuels.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659A5-BA17-419C-AAC0-D8CCD02F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EC49CF3A-D2F7-4AD5-B0F9-632A10C65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lancements sont concentrés en janvier, mars et juillet dans le corpus documenté.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DE29E5D-1EC4-4C00-AD3C-C1F987B7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Dates de diffusion Meta ; formats des créas récupérées. Octobre arrêté au 12/10.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4BAB315A-D03E-40D9-96AC-0E12280B1D3D}"/>
              </a:ext>
            </a:extLst>
          </p:cNvPr>
          <p:cNvGraphicFramePr/>
          <p:nvPr/>
        </p:nvGraphicFramePr>
        <p:xfrm>
          <a:off xmlns:a="http://schemas.openxmlformats.org/drawingml/2006/main" x="695325" y="2057400"/>
          <a:ext xmlns:a="http://schemas.openxmlformats.org/drawingml/2006/main" cx="6610350" cy="29337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b89a53605204e3a"/>
          </a:graphicData>
        </a:graphic>
      </p:graphicFrame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D6240223-275C-4893-8D18-9B79FDF2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47875"/>
            <a:ext cx="1047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50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825B8DB0-5D07-4BEB-91E4-5072A50B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171700"/>
            <a:ext cx="2238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créas vidéo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1F8A81BF-146E-49AF-976F-42A50E9D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90850"/>
            <a:ext cx="1047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17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A746150C-AA1C-46E5-82FA-D4B49189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114675"/>
            <a:ext cx="2238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carousels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9620525-20E5-41F3-8197-1CF534B0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33825"/>
            <a:ext cx="1047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322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6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7BA0FAAA-A267-432A-8978-25DEB104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057650"/>
            <a:ext cx="2238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images statiques</a:t>
            </a:r>
          </a:p>
        </p:txBody>
      </p:sp>
    </p:spTree>
    <p:extLst>
      <p:ext uri="{BB962C8B-B14F-4D97-AF65-F5344CB8AC3E}">
        <p14:creationId xmlns:p14="http://schemas.microsoft.com/office/powerpoint/2010/main" val="157164305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184998-14C8-48AA-99EA-761C5F4724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66484f6bea4fb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145FBF-E735-4D22-8DAB-92FECEE8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VIVACY : une prise de parole experte.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B1F0D87-00AE-45DB-9E7F-CD7CF396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Comparer, expliquer et donner un visage au savoir-faire du laboratoire.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0F169-BFD7-47B1-A10B-6BE8BC51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4D6CBA29-6124-4DC9-AB55-9871BA79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médecin et la R&amp;D servent de preuve. Le laboratoire garde la maîtrise du compte publicitaire.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FD22C24A-2507-4313-ABBD-6705DA06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IDs 1032224282977496, 1442592787439115, 2539933329849157 ; médias Trendtrack / Meta.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AD635A-41CE-4E36-93F9-03E0BB758A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f15656faad4d1c"/>
          <a:stretch xmlns:a="http://schemas.openxmlformats.org/drawingml/2006/main"/>
        </p:blipFill>
        <p:spPr>
          <a:xfrm xmlns:a="http://schemas.openxmlformats.org/drawingml/2006/main">
            <a:off x="1721644" y="1781175"/>
            <a:ext cx="1157288" cy="2057400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6E2B59E-C87D-4FBD-BFB2-F72B5AAB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Comparer les mécanismes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8221ACA4-88F2-4617-B811-514ED07B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HA et biostimulateurs : le choix clinique expliqué par un médecin.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589DC9-F0AE-4653-87D7-5FD685E708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436c7bfd043ab"/>
          <a:stretch xmlns:a="http://schemas.openxmlformats.org/drawingml/2006/main"/>
        </p:blipFill>
        <p:spPr>
          <a:xfrm xmlns:a="http://schemas.openxmlformats.org/drawingml/2006/main">
            <a:off x="5503069" y="1781175"/>
            <a:ext cx="1157288" cy="2057400"/>
          </a:xfrm>
          <a:prstGeom xmlns:a="http://schemas.openxmlformats.org/drawingml/2006/main" prst="rect">
            <a:avLst/>
          </a:prstGeom>
        </p:spPr>
      </p:pic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345D811-1D4D-4491-963F-6A5E016E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Humaniser la science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72DC1162-4A1D-4C7D-A7C6-0E5E3FA9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inventrice explique le sens et l’intérêt d’un brevet.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D4BCA5-792C-44DD-A4B2-45A763A830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4046e626e4c90"/>
          <a:stretch xmlns:a="http://schemas.openxmlformats.org/drawingml/2006/main"/>
        </p:blipFill>
        <p:spPr>
          <a:xfrm xmlns:a="http://schemas.openxmlformats.org/drawingml/2006/main">
            <a:off x="9029891" y="1781175"/>
            <a:ext cx="1666494" cy="2057400"/>
          </a:xfrm>
          <a:prstGeom xmlns:a="http://schemas.openxmlformats.org/drawingml/2006/main" prst="rect">
            <a:avLst/>
          </a:prstGeom>
        </p:spPr>
      </p:pic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4F074DED-2AF2-4C39-BCB8-E3631FBF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Activer le temps médical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8A1699F1-FDD6-478F-9514-F72813E5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Sessions SFME, intervenants et programme : une invitation concrète.</a:t>
            </a:r>
          </a:p>
        </p:txBody>
      </p:sp>
    </p:spTree>
    <p:extLst>
      <p:ext uri="{BB962C8B-B14F-4D97-AF65-F5344CB8AC3E}">
        <p14:creationId xmlns:p14="http://schemas.microsoft.com/office/powerpoint/2010/main" val="48373249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D946ED-6233-4BA0-970D-FB5F004031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19afd8a24465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D0D6819-C919-4464-882B-61F41486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Rejuran : lancement et formation.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5D80550C-DC96-43DD-8747-5C67998D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Dans le corpus France, la catégorie PN se lit surtout à travers VIVACY.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4519E8-E719-4E05-9759-F8D93336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C857CE5-A7DC-4427-A12B-9E05B61A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territoire est la qualité de peau, porté par les experts, les événements et la gamme de produits.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9CCD3FD-4D7C-4E15-BD9C-26E762551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IDs 1841242313260448, 4498720490398408, 2513590082436191 ; page vivacy.nl/fr/lancement-rejuran/.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F4E31-6C41-4FF5-BFF0-6F799DE4D5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0f980aca04d76"/>
          <a:stretch xmlns:a="http://schemas.openxmlformats.org/drawingml/2006/main"/>
        </p:blipFill>
        <p:spPr>
          <a:xfrm xmlns:a="http://schemas.openxmlformats.org/drawingml/2006/main">
            <a:off x="1477328" y="1781175"/>
            <a:ext cx="1645920" cy="2057400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BEA7A59C-B122-4BBD-AFE0-60BFB8B5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Présenter la gamme PN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206E473F-27A1-4DCC-94C1-A5ACF538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introduction produit qui fait émerger Rejuran dans le portefeuille.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B27A4D-DBB7-4388-B18D-79337A9175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208a2f50444ff8"/>
          <a:stretch xmlns:a="http://schemas.openxmlformats.org/drawingml/2006/main"/>
        </p:blipFill>
        <p:spPr>
          <a:xfrm xmlns:a="http://schemas.openxmlformats.org/drawingml/2006/main">
            <a:off x="5053013" y="1781175"/>
            <a:ext cx="2057400" cy="2057400"/>
          </a:xfrm>
          <a:prstGeom xmlns:a="http://schemas.openxmlformats.org/drawingml/2006/main" prst="rect">
            <a:avLst/>
          </a:prstGeom>
        </p:spPr>
      </p:pic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8DB9580-5D37-472B-A872-A74DAAFD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Rencontrer les médecins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4CAFA018-A538-494D-80DD-75A4FACB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Rejuran Tour : une même créa reprise sur plusieurs annonces.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DE0AA8-C25B-40C4-9E4C-CD9AF1844D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6539b0b22f403e"/>
          <a:stretch xmlns:a="http://schemas.openxmlformats.org/drawingml/2006/main"/>
        </p:blipFill>
        <p:spPr>
          <a:xfrm xmlns:a="http://schemas.openxmlformats.org/drawingml/2006/main">
            <a:off x="9040178" y="1781175"/>
            <a:ext cx="1645920" cy="2057400"/>
          </a:xfrm>
          <a:prstGeom xmlns:a="http://schemas.openxmlformats.org/drawingml/2006/main" prst="rect">
            <a:avLst/>
          </a:prstGeom>
        </p:spPr>
      </p:pic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DD96B5BE-5917-4CE0-B568-D862DCBD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Articuler les produits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24AD050-AFE1-4C69-A6D2-939C7E0A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Rejuran et STYLAGE : un discours de complémentarité et d’harmonie.</a:t>
            </a:r>
          </a:p>
        </p:txBody>
      </p:sp>
    </p:spTree>
    <p:extLst>
      <p:ext uri="{BB962C8B-B14F-4D97-AF65-F5344CB8AC3E}">
        <p14:creationId xmlns:p14="http://schemas.microsoft.com/office/powerpoint/2010/main" val="186735471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08FEC-3B35-4E61-A09C-58A1922A76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16e5014819402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4C299A3-C3AD-4150-9D2D-67C11AE2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Teoxane : rendre le traitement concret.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1A3F285B-A6DA-4940-BBFE-A581CE87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babyGLOW traduit le skinbooster en usages compréhensibles par le grand public.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A1BDA-5B84-43C3-9CDC-EC75C1F8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84190D75-CEFF-4FF2-B895-235F5CFB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Éclat, confiance et praticité structurent les créas. Ces promesses appartiennent à la marque observée.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1F8CF89-4ED0-4459-924E-0930DF06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IDs 2145774166015720, 2687375961637628, 3635812979907471 ; teoxane.fr/fr/page/baby-glow-because-confidence-looks-like-this.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F160F-FCC2-47EE-AAB8-71FFAD94F1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0f56054a04297"/>
          <a:stretch xmlns:a="http://schemas.openxmlformats.org/drawingml/2006/main"/>
        </p:blipFill>
        <p:spPr>
          <a:xfrm xmlns:a="http://schemas.openxmlformats.org/drawingml/2006/main">
            <a:off x="1721644" y="1781175"/>
            <a:ext cx="1157288" cy="2057400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2D95039-4D0E-4C07-9B77-89B1A5BA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Une procédure courte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01FD951B-9410-4316-912E-289662DA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 créa met en scène la facilité d’intégration dans la routine.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E03DA0-C830-4AF7-A90F-3F6E8DB57D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384b9d9684573"/>
          <a:stretch xmlns:a="http://schemas.openxmlformats.org/drawingml/2006/main"/>
        </p:blipFill>
        <p:spPr>
          <a:xfrm xmlns:a="http://schemas.openxmlformats.org/drawingml/2006/main">
            <a:off x="5503069" y="1781175"/>
            <a:ext cx="1157288" cy="2057400"/>
          </a:xfrm>
          <a:prstGeom xmlns:a="http://schemas.openxmlformats.org/drawingml/2006/main" prst="rect">
            <a:avLst/>
          </a:prstGeom>
        </p:spPr>
      </p:pic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3F3CBBB9-C3B4-453E-A367-7B3B20EB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Rassurer avec une experte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DD33962-FBE8-4F27-B2B9-D48E09DD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médecin répond aux inquiétudes autour des injections.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02B8B-AACC-4C79-958A-1AE529558D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54e7f7270452a"/>
          <a:stretch xmlns:a="http://schemas.openxmlformats.org/drawingml/2006/main"/>
        </p:blipFill>
        <p:spPr>
          <a:xfrm xmlns:a="http://schemas.openxmlformats.org/drawingml/2006/main">
            <a:off x="9284494" y="1781175"/>
            <a:ext cx="1157288" cy="2057400"/>
          </a:xfrm>
          <a:prstGeom xmlns:a="http://schemas.openxmlformats.org/drawingml/2006/main" prst="rect">
            <a:avLst/>
          </a:prstGeom>
        </p:spPr>
      </p:pic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6F197A9A-1316-443C-B892-84938E7A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 bénéfice visible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365E70A2-4F36-4774-B5B3-8E2AAC988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 territoire d’éclat et de confiance, avec un format vidéo court.</a:t>
            </a:r>
          </a:p>
        </p:txBody>
      </p:sp>
    </p:spTree>
    <p:extLst>
      <p:ext uri="{BB962C8B-B14F-4D97-AF65-F5344CB8AC3E}">
        <p14:creationId xmlns:p14="http://schemas.microsoft.com/office/powerpoint/2010/main" val="152175956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015200-E828-4C88-9BCB-F12B52218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3fcbfc489641b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4E662A-C434-4C00-BFDE-6BE316C4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Teoxane France : un relais B2B.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CCAE3E1C-2673-410B-B910-649A7A75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18 identifiants documentés sont associés à 2 créas de webinaire.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4C3F83-A5E3-4886-B754-F8212C05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820F5EDA-039B-430E-857B-BFD6F7B9A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CTA devient une inscription à une formation. La date événement du texte mérite un contrôle avant reprise.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243FB52A-8FDA-4FB3-8E02-A4967D83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IDs 1349169060729270, 1778199266958409 ; collations TT 1348926934061689 et 1444026514439854.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1EC53-6A0B-4C39-8792-EF790A538E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456e36e7145b2"/>
          <a:stretch xmlns:a="http://schemas.openxmlformats.org/drawingml/2006/main"/>
        </p:blipFill>
        <p:spPr>
          <a:xfrm xmlns:a="http://schemas.openxmlformats.org/drawingml/2006/main">
            <a:off x="1247477" y="1819275"/>
            <a:ext cx="1676995" cy="2981325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A6884-3E6A-4032-A3F1-8B6D52D029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bec464200f40b7"/>
          <a:stretch xmlns:a="http://schemas.openxmlformats.org/drawingml/2006/main"/>
        </p:blipFill>
        <p:spPr>
          <a:xfrm xmlns:a="http://schemas.openxmlformats.org/drawingml/2006/main">
            <a:off x="4179570" y="1819275"/>
            <a:ext cx="2385060" cy="298132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AD4BDF1-6D7D-4BF9-A3B5-B88959D4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1981200"/>
            <a:ext cx="3781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Une invitation claire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6027AA5-0318-412B-B651-ED7D0052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590800"/>
            <a:ext cx="37814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Expert identifié</a:t>
            </a:r>
          </a:p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Sujet : babyGLOW</a:t>
            </a:r>
          </a:p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Durée de la formation annoncée</a:t>
            </a:r>
          </a:p>
          <a:p xmlns:a="http://schemas.openxmlformats.org/drawingml/2006/main">
            <a:pPr>
              <a:def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Action : inscription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93661CD8-4900-4B97-93FE-4C40C936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143375"/>
            <a:ext cx="37814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16 annonces indexées sur 18 :</a:t>
            </a:r>
          </a:p>
          <a:p xmlns:a="http://schemas.openxmlformats.org/drawingml/2006/main">
            <a:pPr>
              <a:def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reach collectif 10 062</a:t>
            </a:r>
          </a:p>
          <a:p xmlns:a="http://schemas.openxmlformats.org/drawingml/2006/main">
            <a:pPr>
              <a:def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35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spends estimés ≈90 €</a:t>
            </a:r>
          </a:p>
        </p:txBody>
      </p:sp>
    </p:spTree>
    <p:extLst>
      <p:ext uri="{BB962C8B-B14F-4D97-AF65-F5344CB8AC3E}">
        <p14:creationId xmlns:p14="http://schemas.microsoft.com/office/powerpoint/2010/main" val="139521658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CE52A8-DEC9-4E73-82BD-5E9A8915B9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1c040af0c4e2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8103C6B-9972-4315-8570-03AF8B17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Galderma : science et innovation.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168ECF77-3805-486D-BDBC-AF14DC6C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 page globale diffuse aussi en France, au-delà des seules pages locales.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CDE5B-1160-475D-810E-BE24FFCD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155AB44E-0BC8-44EB-97C8-9D0272D1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produit, les données et la communauté médicale construisent le discours de laboratoire.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2CBC333B-6DCA-4013-8AB6-DDD62BB9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IDs 1348982120680895, 1675513617497226, 2939063616298791 ; galderma.com et galdermaaesthetics.com/fr/.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90B55D-AA82-4BA1-A3BB-BFACB7DA1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7f17801044848"/>
          <a:stretch xmlns:a="http://schemas.openxmlformats.org/drawingml/2006/main"/>
        </p:blipFill>
        <p:spPr>
          <a:xfrm xmlns:a="http://schemas.openxmlformats.org/drawingml/2006/main">
            <a:off x="1477328" y="1781175"/>
            <a:ext cx="1645920" cy="2057400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30C9384E-F706-4D93-9A90-E53B78B9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Innovation Restylane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03F8C4D3-9944-4C14-AC9D-F60CA219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annonce d’approbation européenne autour de Shaype.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6A5B6-892C-4A2D-97E3-23B34B28F6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f5de5e3464909"/>
          <a:stretch xmlns:a="http://schemas.openxmlformats.org/drawingml/2006/main"/>
        </p:blipFill>
        <p:spPr>
          <a:xfrm xmlns:a="http://schemas.openxmlformats.org/drawingml/2006/main">
            <a:off x="5503069" y="1781175"/>
            <a:ext cx="1157288" cy="2057400"/>
          </a:xfrm>
          <a:prstGeom xmlns:a="http://schemas.openxmlformats.org/drawingml/2006/main" prst="rect">
            <a:avLst/>
          </a:prstGeom>
        </p:spPr>
      </p:pic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F4DC454-B7E9-4671-B932-FE870CEA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La profondeur de la marque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B4A5A4F-E6F4-4E00-AEC4-89A1E3DA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30 ans de Restylane : un territoire de science et de confiance.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DD268-66B6-4DFB-93DD-96B93F961A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ee51129264f21"/>
          <a:stretch xmlns:a="http://schemas.openxmlformats.org/drawingml/2006/main"/>
        </p:blipFill>
        <p:spPr>
          <a:xfrm xmlns:a="http://schemas.openxmlformats.org/drawingml/2006/main">
            <a:off x="9040178" y="1781175"/>
            <a:ext cx="1645920" cy="2057400"/>
          </a:xfrm>
          <a:prstGeom xmlns:a="http://schemas.openxmlformats.org/drawingml/2006/main" prst="rect">
            <a:avLst/>
          </a:prstGeom>
        </p:spPr>
      </p:pic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75977D64-9946-4940-8852-89DD3928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9909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Nouveaux besoins patients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20107B09-3DED-43A2-B05E-EDF89F60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562475"/>
            <a:ext cx="3209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3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Données sur les changements liés à la ménopause et à la perte de poids.</a:t>
            </a:r>
          </a:p>
        </p:txBody>
      </p:sp>
    </p:spTree>
    <p:extLst>
      <p:ext uri="{BB962C8B-B14F-4D97-AF65-F5344CB8AC3E}">
        <p14:creationId xmlns:p14="http://schemas.microsoft.com/office/powerpoint/2010/main" val="178103239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8C742B-9232-418F-B985-CEF502A760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53055857b4a7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F9F5DA-FDCF-405A-B80D-C1EAA1BD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Profhilo et PN : une couverture à lire.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56EF331F-FD4C-4969-8331-3E494A75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Aucune annonce trouvée sur les pages France contrôlées d’IBSA et Croma.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FBE8B-1B21-4B62-A538-E0C8F6C5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B8B50204-7E2D-4528-BEE9-2288A649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L’absence sur une page contrôlée ne permet pas de conclure à l’absence de marché ou de budget du groupe.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121E27E-87B1-4B8C-ACF9-0184BD3C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pages IBSA France 108098838505960 et Croma France 800741473460549 ; recherches Trendtrack France 2026.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A9DED2A-BE26-4FCF-BB43-7BAE770E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IBSA / PROFHILO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5E50612-7AB7-4B64-90EC-3C107E91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0 annonce observée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AFAD6E0-1723-4EFF-88D1-44D4D875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 page France identifiée doit encore être rattachée à l’ensemble des comptes officiels IBSA. Le site produit reste une source d’analyse.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1516E4AE-D792-4F34-A056-2834BBCB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CROMA / PN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BDCBD8CA-9EA9-47CD-A1BF-CFEFEDA2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0 sur la page France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F0C6F960-DC60-4FB2-AFE2-B91D5B8B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 page officielle contrôlée ne présente pas d’annonce sur la période. L’accès professionnel du site limite la lecture publique des produits.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2CD9BB8B-88F1-40EA-91FB-45B176CC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CATÉGORIE PDRN / PN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8C8024A6-5D11-4D1C-84DF-6A643872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Beaucoup de bruit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201E836C-F552-4DE0-9647-C1A97F63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recherches élargies font ressortir cosmétiques, praticiens et revendeurs. Les résultats Plinest de RM365 sont exclus du benchmark des laboratoires.</a:t>
            </a:r>
          </a:p>
        </p:txBody>
      </p:sp>
    </p:spTree>
    <p:extLst>
      <p:ext uri="{BB962C8B-B14F-4D97-AF65-F5344CB8AC3E}">
        <p14:creationId xmlns:p14="http://schemas.microsoft.com/office/powerpoint/2010/main" val="164790494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FEFCFD-CB0D-49CC-A804-03207679B6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f290faea5460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7997F5D-CD47-402F-8B99-5DF68068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Le reach France doit être isolé.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1C2E8A79-FEA0-4E15-BD06-247FB5EC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Échantillon vérifié dans les cellules pays / âge / genre de Meta.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37C25-1BEE-4ADC-975A-60C612BB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E8ADE0A-61D4-4CD5-AE58-9F3C819E1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Ces valeurs France concernent des annonces identifiées. Elles ne représentent pas le reach annuel des laboratoires.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137DE20-DC77-474A-947D-7C2E0D3E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Ad Library, relevé du 13/10/2026 : 6 annonces VIVACY terminées ; Galderma 1348982120680895.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DC557-96D9-4638-BC37-B78CB8E6C904}"/>
              </a:ext>
            </a:extLst>
          </p:cNvPr>
          <p:cNvGraphicFramePr/>
          <p:nvPr/>
        </p:nvGraphicFramePr>
        <p:xfrm>
          <a:off xmlns:a="http://schemas.openxmlformats.org/drawingml/2006/main" x="695325" y="1943100"/>
          <a:ext xmlns:a="http://schemas.openxmlformats.org/drawingml/2006/main" cx="10801350" cy="261937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4095750"/>
                <a:gridCol w="4591050"/>
                <a:gridCol w="2114550"/>
              </a:tblGrid>
              <a:tr h="52387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Ensemble vérifié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Périmètre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Reach France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VIVACY : 6 annonces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Juillet à septembre 2026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234 327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Dont Rejuran Tour : 2 ads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Même visuel ; 04–12/09 et 07–13/09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40 598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Galderma : Restylane Shaype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 annonce ; 11 au 25 août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10 475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Teoxane France / webinaire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2 collations TT ; 16 ads indexées sur 18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10 062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11042E1-AEAC-4C1D-B677-468164C1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781550"/>
            <a:ext cx="10801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05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Reach non dédupliqué entre annonces ou regroupements. Sous-ensemble France, pas total annuel.</a:t>
            </a:r>
          </a:p>
        </p:txBody>
      </p:sp>
    </p:spTree>
    <p:extLst>
      <p:ext uri="{BB962C8B-B14F-4D97-AF65-F5344CB8AC3E}">
        <p14:creationId xmlns:p14="http://schemas.microsoft.com/office/powerpoint/2010/main" val="117175644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83705-C810-4D4A-9779-F2EED6DB2B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a38d15e42d482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3BA347-26F0-42C3-9D70-E6341533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Les spends sont des estimations.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248B257-8BD0-48A1-AEEE-D7E4D565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Agrégats Trendtrack : comptés une seule fois par regroupement de créa.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0DE11-3E89-46AF-9EA1-04424B02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97F677D-BE40-4CBC-ADA0-168F1031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Ces montants multinationaux et historiques ne sont pas les dépenses France 2026 des laboratoires.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011963B-E1C6-430A-AA8A-7196D14E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61 scans de collations Trendtrack au 13/10/2026 ; CPM observé 9 € / 1 000 de reach, arrondi par groupe.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DB19A-45B4-4FDE-BC9E-FBF76B29D16E}"/>
              </a:ext>
            </a:extLst>
          </p:cNvPr>
          <p:cNvGraphicFramePr/>
          <p:nvPr/>
        </p:nvGraphicFramePr>
        <p:xfrm>
          <a:off xmlns:a="http://schemas.openxmlformats.org/drawingml/2006/main" x="695325" y="1905000"/>
          <a:ext xmlns:a="http://schemas.openxmlformats.org/drawingml/2006/main" cx="10801350" cy="288607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457575"/>
                <a:gridCol w="2295525"/>
                <a:gridCol w="2524125"/>
                <a:gridCol w="2524125"/>
              </a:tblGrid>
              <a:tr h="57721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Page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Groupes mesurés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Reach collectif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Spends estimés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721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VIVACY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45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4 764 666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42 882 €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721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Teoxane global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4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3 168 087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28 513 €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721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Teoxane France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2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10 062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90 €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7215"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Galderma global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10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1 017 885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9 161 €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6C9A393-86EF-403D-9D88-96E2E254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0"/>
            <a:ext cx="107918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2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02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028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Seul le sous-ensemble Teoxane France est ciblé uniquement FR. Les autres agrégats incluent plusieurs pays et parfois des versions hors corpus.</a:t>
            </a:r>
          </a:p>
        </p:txBody>
      </p:sp>
    </p:spTree>
    <p:extLst>
      <p:ext uri="{BB962C8B-B14F-4D97-AF65-F5344CB8AC3E}">
        <p14:creationId xmlns:p14="http://schemas.microsoft.com/office/powerpoint/2010/main" val="20674645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58DB82-CD72-41D3-A59A-C454268CDF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7c8e2ceab447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2C77811-0785-420B-A9BE-C21253B9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Diffusion ne signifie pas rentabilité.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F96827A-2AE1-4C6B-984C-0392DA3E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indicateurs publics permettent de voir une poursuite de diffusion et des réemplois.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144A3-9171-4DD1-8987-DA28E867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3579370E-BA2F-437A-8F84-734DE1A7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conversions, la qualité des leads et le ROI restent absents de ce benchmark concurrentiel.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DCAF5EFC-AAF0-4595-A9C9-232C7560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statut au 13/10 ; collations Trendtrack 1266304525450567, 1335261128755933 et données de rang disponibles.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A748F0E-1387-40B5-9104-131423DD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VERSIONS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F07DE20-E28E-4BF1-BC54-3572464F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 signal de réemploi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253FCDF2-FC63-4135-B29D-A863AA6F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même créa peut être déclinée en plusieurs annonces. Les 47 annonces Teoxane global + France sont regroupées sur 8 créas accessibles.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4F339B7D-C7DA-47E0-95AA-C80EC2E7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REACH RÉCENT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8F5BDDE-263D-4BEA-BB96-5BC3875B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Une poursuite visible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CEE9E25E-7404-4422-913E-62060B35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babyGLOW / routine : +3 227 de reach sur 7j et +5 381 sur 30j, dans la couverture du regroupement Trendtrack. France incluse, autres pays possibles.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60D527DB-F52D-47DD-99DD-173241F8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AD RANK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0259E854-A31F-4127-8F5E-304B0542E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 signal incomplet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00CAD40E-3353-46ED-A749-C9ECAB86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 rang ponctuel est parfois disponible. Sans historique explicite, aucun mouvement fiable n’est affirmé. Le verdict automatique ne suffit pas.</a:t>
            </a:r>
          </a:p>
        </p:txBody>
      </p:sp>
    </p:spTree>
    <p:extLst>
      <p:ext uri="{BB962C8B-B14F-4D97-AF65-F5344CB8AC3E}">
        <p14:creationId xmlns:p14="http://schemas.microsoft.com/office/powerpoint/2010/main" val="169938696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5F1BB-55B8-47CB-8D0F-9A0A825B2A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1c6af4dfd4bb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AEB115-DC93-4134-8912-520636E3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Les sites prolongent les promesses.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BC5FC39-AD64-4057-AA0C-E3F54B70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Trois logiques visibles : preuve produit, formation médicale et entrée par besoin patient.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361FC-0320-40CE-998A-8E4238BB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0CF44AA6-5625-4EEE-9699-02BC452D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parcours FILLMED doit rendre la preuve et la prochaine action aussi lisibles que le besoin traité.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C6EB345-E2C1-47DE-AF86-B8098BE0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Pages officielles IBSA / Profhilo, VIVACY / Rejuran, Teoxane France / babyGLOW, Galderma France ; audit 13/10/2026.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8860FEA-DBB1-440C-860E-CA5D1323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PRODUIT &amp; PREUVE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6FC14FC-A664-44D6-A444-127F3C45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IBSA / Profhilo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CC771FA6-4EEA-42C6-B683-941511B53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Fiche produit, packshot, information d’usage et notice. L’action de formation n’est pas dominante dans le bloc public observé.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105B2F4-477C-4FEA-BC16-65B7C695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FORMATION &amp; CONTACT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EC005E11-85A4-43BB-9234-914E2E0B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VIVACY / Rejuran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7961759B-7B5B-40B5-879A-213C525F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Programme scientifique, experts et événement. Inscriptions fermées sur la page de lancement : la prochaine action n’est plus disponible.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E3B961C9-A333-4A56-B05D-034D6DB57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BESOIN &amp; PÉDAGOGIE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4AC26EFB-4AFE-4085-ADC7-4958C4E9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Teoxane / Galderma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BBA6386D-A43A-4B2B-8BAB-9993C6C6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Éclat, confiance ou régénération guident la navigation. Les pages relient les besoins à une explication produit et à des informations médicales.</a:t>
            </a:r>
          </a:p>
        </p:txBody>
      </p:sp>
    </p:spTree>
    <p:extLst>
      <p:ext uri="{BB962C8B-B14F-4D97-AF65-F5344CB8AC3E}">
        <p14:creationId xmlns:p14="http://schemas.microsoft.com/office/powerpoint/2010/main" val="139016101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0DE4A-3E35-41B8-B9EB-E68091D91B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c2e81797b841ab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761D5FF-2679-4803-A4EF-CA0D3B25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Le CTA doit poursuivre la créa.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163E6A93-D606-4829-B888-228D6CBC9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Audit public : la présence d’un lien ne prouve pas un parcours de conversion fonctionnel.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418FE-8F44-4A3C-973C-2A3B7110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0EC3F3CF-4970-40E2-AA3A-BE5754F2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Pour le B2B FILLMED : une landing page en français, un bénéfice professionnel et une action unique.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ABC975D-617D-40A5-A16F-1F4C920B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Audit public 13/10/2026 : VIVACY Academy / lancement Rejuran ; teoxane.fr ; galdermaaesthetics.com/fr ; cromapharma.com/fr/produits.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9E9C9C-5F49-46E1-A6C4-6316151F0589}"/>
              </a:ext>
            </a:extLst>
          </p:cNvPr>
          <p:cNvGraphicFramePr/>
          <p:nvPr/>
        </p:nvGraphicFramePr>
        <p:xfrm>
          <a:off xmlns:a="http://schemas.openxmlformats.org/drawingml/2006/main" x="695325" y="1895475"/>
          <a:ext xmlns:a="http://schemas.openxmlformats.org/drawingml/2006/main" cx="10801350" cy="3048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152650"/>
                <a:gridCol w="3495675"/>
                <a:gridCol w="5153025"/>
              </a:tblGrid>
              <a:tr h="609600">
                <a:tc>
                  <a:txBody>
                    <a:bodyPr/>
                    <a:lstStyle/>
                    <a:p>
                      <a:r>
                        <a:rPr sz="1313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Laboratoire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Action observée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Friction / opportunité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VIVACY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Instagram, Academy, contact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Inscription lancement fermée ; login Academy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Teoxane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Webinaire ; FAQ ; parcours clinique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Page injectable dans une navigation cosmétique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Galderma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Pages par besoin ; contact en footer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Action B2B peu dominante sur l’accueil public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IBSA / Croma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Produit ou espace professionnel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13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CTA de formation peu visible / accès protégé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7961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73B1D-3123-497C-BC31-A558321786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7d220867dc4ec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954906F-D529-4BAC-92FD-E4983B3D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Trois priorités pour FILLMED.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EB7F156-C647-472E-A488-BFE28037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Des hypothèses de tests créatifs, appuyées sur le corpus et la fiche client.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B39D2F-3980-405B-8807-246B0BF4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E6BE31E7-9542-4972-87F4-6F7D2A70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choix du territoire doit être évalué avec les leads B2B qualifiés, pas avec le reach concurrentiel seul.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147B3BD-C0F7-427D-BB11-0C9233C7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Fiche client FILLMED 12/10/2026 ; analyse éditoriale du corpus France 2026.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91F9D4B-6A22-4E6B-8014-F521F0A0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01 · EXPLIQUER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90D3C7E-29D8-4511-BC09-0E7AA094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 besoin, un choix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AF29AD9-AF82-4AD0-9DC9-0DBB72C4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 médecin expose la logique de choix autour de la qualité de peau. Distinguer les produits et leurs arguments documentés.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6BFBC621-B8B4-403F-B34A-B133FC7E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02 · PROUVER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0FA859C1-592C-47CE-BD1E-E5898BFC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Montrer la science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4F88516C-97AA-4FA5-BDD1-7F0402F6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Rendre une preuve concrète : formulation, expertise, formation ou protocole. Sourcer chaque affirmation pour le produit concerné.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E9FD1939-6B74-431D-A8C9-5DBFB8AB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03 · CONVERTIR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4F99A9A5-6299-4101-A2BE-BD0C521B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 parcours praticien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B634C8E-551B-451E-B69C-81EB43B1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Faire suivre la créa d’une landing page en français : demande de formation ou contact représentant. Mesurer la qualification des leads.</a:t>
            </a:r>
          </a:p>
        </p:txBody>
      </p:sp>
    </p:spTree>
    <p:extLst>
      <p:ext uri="{BB962C8B-B14F-4D97-AF65-F5344CB8AC3E}">
        <p14:creationId xmlns:p14="http://schemas.microsoft.com/office/powerpoint/2010/main" val="192575434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76770F-9ED4-439C-91A4-61325A841E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56d01a28f44b5e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92F76EA-3CAA-4D81-93ED-486B637D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Trois concepts à tester.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DC900A70-2FD8-484B-B1D1-18B05270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Pistes de production ; aucune performance prédite ou garantie.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1513D-4BDB-44B0-89C5-42C4BEEE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1314E76-A201-4722-B5AF-7134C7B2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mentions médicales et les preuves sont à valider avant diffusion. Un même concept peut couvrir plusieurs formats.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52327E0-4A02-4580-AF17-329B27DF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Hypothèses éditoriales Horizon ; contraintes de marque de la fiche client FILLMED.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49111FC-F973-4A61-98F1-B4A738EA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NCTF / QUALITÉ DE PEAU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5ACAC21-6F8E-4788-A0E3-90B64124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« Par où commencer ? »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A665F5D-5EA0-4F27-A9DD-D944F9D77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question praticien, une réponse experte, une preuve sourcée. Vidéo courte et carousel explicatif. CTA : découvrir la formation.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920FD034-0600-4103-B134-07F9FC59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ART FILLER / CHOIX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46AC0C9E-CF21-4D85-AD5B-DA650EB2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Une logique d’indication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5A2AD4FA-284B-4BB2-BDEE-C78DA61D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 besoin clinique, une explication simple de la gamme, une ressource professionnelle. Éviter les comparaisons non documentées.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2830B43-D6E9-49EE-ABD8-7AA4E60A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028825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JUVELOOK / LENISNA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2DBEA185-A0C9-4321-8648-BC4B9DED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38400"/>
            <a:ext cx="318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Une science accessible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36B6F07B-E07B-4600-AAFC-A70D1355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324225"/>
            <a:ext cx="31813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42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Clarifier la composition et le rôle du produit à partir des documents validés. Ne pas extrapoler les résultats d’études animales à l’humain.</a:t>
            </a:r>
          </a:p>
        </p:txBody>
      </p:sp>
    </p:spTree>
    <p:extLst>
      <p:ext uri="{BB962C8B-B14F-4D97-AF65-F5344CB8AC3E}">
        <p14:creationId xmlns:p14="http://schemas.microsoft.com/office/powerpoint/2010/main" val="1007852692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0B1591-C1F1-4B36-8856-3EFB068860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f9cce755b48a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0D15091-1D32-48B6-9F7C-69014DD8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La créathèque est exploitable.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C8CD2986-2B7D-4B0E-969B-3FE70E64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Médias, textes, versions, landing pages et sources sont réunis dans une fiche.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5CEDC0-634D-44CE-8D31-1467A886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45251A3F-0AB2-47C1-8CBF-2DBCBFED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 site sert de référence de production et de lecture. Les données sont datées au 13 octobre 2026.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935EED87-47AC-4FA6-BB54-A0157C58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Créathèque FILLMED x Horizon ; fichiers média récupérés et manifeste de provenance.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1AF23-B4C0-44FA-BDA6-7B5C6426E9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b75f28b67488e"/>
          <a:stretch xmlns:a="http://schemas.openxmlformats.org/drawingml/2006/main"/>
        </p:blipFill>
        <p:spPr>
          <a:xfrm xmlns:a="http://schemas.openxmlformats.org/drawingml/2006/main">
            <a:off x="2082631" y="1781175"/>
            <a:ext cx="4435813" cy="3257550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C263248-B484-4C51-B861-3E563247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00250"/>
            <a:ext cx="29622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2775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73 créas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FD2850B-D69E-4292-A4CF-B8DF91ED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71775"/>
            <a:ext cx="29432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Images, vidéos et carousels</a:t>
            </a:r>
          </a:p>
          <a:p xmlns:a="http://schemas.openxmlformats.org/drawingml/2006/main">
            <a:pPr>
              <a:def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Filtres et recherche</a:t>
            </a:r>
          </a:p>
          <a:p xmlns:a="http://schemas.openxmlformats.org/drawingml/2006/main">
            <a:pPr>
              <a:def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Fiche média et textes</a:t>
            </a:r>
          </a:p>
          <a:p xmlns:a="http://schemas.openxmlformats.org/drawingml/2006/main">
            <a:pPr>
              <a:def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Meta / Trendtrack</a:t>
            </a:r>
          </a:p>
          <a:p xmlns:a="http://schemas.openxmlformats.org/drawingml/2006/main">
            <a:pPr>
              <a:def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Téléchargements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819F2D0-43F7-4F8B-96F5-2D95DA91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388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271FF"/>
                </a:solidFill>
                <a:latin typeface="Space Grotesk"/>
                <a:ea typeface="Space Grotesk"/>
                <a:cs typeface="Space Grotesk"/>
                <a:hlinkClick xmlns:r="http://schemas.openxmlformats.org/officeDocument/2006/relationships" r:id="Rb6ec9f267e704a40"/>
              </a:rPr>
              <a:t>Ouvrir la créathèque</a:t>
            </a:r>
          </a:p>
        </p:txBody>
      </p:sp>
    </p:spTree>
    <p:extLst>
      <p:ext uri="{BB962C8B-B14F-4D97-AF65-F5344CB8AC3E}">
        <p14:creationId xmlns:p14="http://schemas.microsoft.com/office/powerpoint/2010/main" val="27407020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83CFA-EBCB-4CD8-9763-0B7C3DEE1C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47722452b0433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63AF735-AA0B-4C35-8ADD-BC3784AA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Données disponibles · 1/2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9DAB18F-1589-4DEB-918F-48ADF2A6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données créatives et les dates sont contrôlables dans les sources.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ED784-3624-4C8A-8F2E-B4F96F56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BA80D630-2E21-40CB-96A0-FCED6A58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La créa, ses versions et sa période doivent rester trois notions distinctes.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2D0FB01E-AFC2-4436-9049-EE7B172A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Ad Library ; Trendtrack ; manifeste des médias et analyse éditoriale.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D177EF-9F9F-48C2-90E8-AE3844B2C85A}"/>
              </a:ext>
            </a:extLst>
          </p:cNvPr>
          <p:cNvGraphicFramePr/>
          <p:nvPr/>
        </p:nvGraphicFramePr>
        <p:xfrm>
          <a:off xmlns:a="http://schemas.openxmlformats.org/drawingml/2006/main" x="695325" y="1743075"/>
          <a:ext xmlns:a="http://schemas.openxmlformats.org/drawingml/2006/main" cx="10801350" cy="330517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152650"/>
                <a:gridCol w="4257675"/>
                <a:gridCol w="4391025"/>
              </a:tblGrid>
              <a:tr h="550863">
                <a:tc>
                  <a:txBody>
                    <a:bodyPr/>
                    <a:lstStyle/>
                    <a:p>
                      <a:r>
                        <a:rPr sz="1140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Donnée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Ce qui est récupéré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Limite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Nombre de publicités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138 IDs Meta : 111 débuts de diffusion en 2026 et 13 annonces actives au 13/10.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Corpus documenté, pas tous les comptes français. Les compteurs Meta sont approximatifs.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Créas / visuels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73 créas regroupées ; versions associées et formats conservés.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Une publicité ≠ un visuel unique. Groupes Meta puis média/hash si récupéré.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Images / vidéos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URL sources, miniatures, médias et cartes carousel accessibles.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Disponibilité variable. Un carousel accessible peut être incomplet.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Dates / durée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Début et fin Meta ; première / dernière observation Trendtrack ; statut.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Fin d’observation Trendtrack ≠ fin réelle de diffusion Meta.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0863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Textes / CTA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Textes publics Meta, CTA et transcriptions lorsqu’elles sont disponibles.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Les angles et cibles sont notre analyse. Les textes manquants restent ND.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81289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77D49F-D9A8-4717-BAA9-F12428656B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55deef7f6468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9AE428-F389-4AF3-B29F-BF439B79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Données disponibles · 2/2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4730624A-E915-4B85-87DC-4047FADE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métriques de transparence exigent une lecture du pays, de la période et du regroupement.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993F5-D61A-4FC8-B5DB-EB490708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BB12C63-DD58-421A-89C8-B16A6175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Une estimation de diffusion ne remplace pas les dépenses du compte, les conversions ou la rentabilité.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9DE07F16-3AC1-460A-B776-96CACCBE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Ad Library, cellules France sur échantillon ; scans de collations Trendtrack ; audit public des sites.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9246A2-A3A2-4A07-B6D4-E94485C9946A}"/>
              </a:ext>
            </a:extLst>
          </p:cNvPr>
          <p:cNvGraphicFramePr/>
          <p:nvPr/>
        </p:nvGraphicFramePr>
        <p:xfrm>
          <a:off xmlns:a="http://schemas.openxmlformats.org/drawingml/2006/main" x="695325" y="1743075"/>
          <a:ext xmlns:a="http://schemas.openxmlformats.org/drawingml/2006/main" cx="10801350" cy="31813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152650"/>
                <a:gridCol w="4257675"/>
                <a:gridCol w="4391025"/>
              </a:tblGrid>
              <a:tr h="636270">
                <a:tc>
                  <a:txBody>
                    <a:bodyPr/>
                    <a:lstStyle/>
                    <a:p>
                      <a:r>
                        <a:rPr sz="1140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Donnée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Ce qui est récupéré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 b="1">
                          <a:solidFill>
                            <a:srgbClr val="121D32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Limite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T w="9525">
                      <a:solidFill>
                        <a:srgbClr val="E4E9F2"/>
                      </a:solidFill>
                      <a:prstDash val="solid"/>
                    </a:lnT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Landing pages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URL capturées et nombre d’IDs associés.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Une URL générique ou protégée ne permet pas de vérifier tout le parcours.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Reach / audience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Reach collectif Trendtrack, deltas 1/7/30j et ciblage disponibles ; cellules France Meta sur un échantillon.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Pas de déduplication des personnes entre annonces/groupes. Couverture principalement UE/UK ; France annuel souvent non isolable.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Spends Meta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Estimation par regroupement, cohérente avec un CPM de 9 € / 1 000.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Pas les dépenses réelles. Les agrégats multinationaux/historiques ne sont pas un budget France 2026.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Montée en puissance</a:t>
                      </a:r>
                    </a:p>
                  </a:txBody>
                  <a:tcPr marL="95250" marR="76200" marT="76200" marB="76200" anchor="ctr">
                    <a:lnL w="9525">
                      <a:solidFill>
                        <a:srgbClr val="E4E9F2"/>
                      </a:solidFill>
                      <a:prstDash val="solid"/>
                    </a:lnL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Versions, durée, croissance du reach, rang disponible.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40">
                          <a:solidFill>
                            <a:srgbClr val="5C6880"/>
                          </a:solidFill>
                          <a:latin typeface="Space Grotesk"/>
                          <a:ea typeface="Space Grotesk"/>
                          <a:cs typeface="Space Grotesk"/>
                        </a:rPr>
                        <a:t>Indices de diffusion uniquement. Un mouvement de rang nécessite un historique explicite ; aucune preuve de rentabilité.</a:t>
                      </a:r>
                    </a:p>
                  </a:txBody>
                  <a:tcPr marL="95250" marR="76200" marT="76200" marB="76200" anchor="ctr">
                    <a:lnR w="9525">
                      <a:solidFill>
                        <a:srgbClr val="E4E9F2"/>
                      </a:solidFill>
                      <a:prstDash val="solid"/>
                    </a:lnR>
                    <a:lnB w="9525">
                      <a:solidFill>
                        <a:srgbClr val="E4E9F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339861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A1912A-A2AF-48B4-8434-09ACE8B4DC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46dc5099644d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54D8D95-5684-421A-B0B2-5608DA48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"/>
            <a:ext cx="9477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3788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Sources et limites de lecture.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7A2D37FA-F6DE-44C5-BAD0-C75397B8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6394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0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Relevé au 13 octobre 2026 ; corpus public et indexé.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DD6226-B8E6-4081-85B2-D592DB67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48275"/>
            <a:ext cx="108013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E4E9F2"/>
            </a:solidFill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7FE117C8-2536-42F0-9F39-41D86ABA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19725"/>
            <a:ext cx="10791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Les constats décrivent le corpus observé. Les recommandations sont des hypothèses de travail pour FILLMED.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225D68E-FB00-4AF1-9083-115E013DC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124575"/>
            <a:ext cx="106394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840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Sources : Meta Ad Library ; Trendtrack ; sites officiels ; fiche client FILLMED ; modèle PDF fourni par Arthur.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70D993E-8ADD-4580-98FE-B363394D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05000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21D32"/>
                </a:solidFill>
                <a:latin typeface="Space Grotesk"/>
                <a:ea typeface="Space Grotesk"/>
                <a:cs typeface="Space Grotesk"/>
              </a:rPr>
              <a:t>Sources principales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9377A641-5D4A-484C-8706-8BEAB67F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571750"/>
            <a:ext cx="103441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Meta Ad Library : filtre France, actif + inactif</a:t>
            </a:r>
          </a:p>
          <a:p xmlns:a="http://schemas.openxmlformats.org/drawingml/2006/main">
            <a:pPr>
              <a:def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Trendtrack : recherche, scans et collations</a:t>
            </a:r>
          </a:p>
          <a:p xmlns:a="http://schemas.openxmlformats.org/drawingml/2006/main">
            <a:pPr>
              <a:def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Sites officiels : IBSA, VIVACY, Croma, Teoxane, Galderma</a:t>
            </a:r>
          </a:p>
          <a:p xmlns:a="http://schemas.openxmlformats.org/drawingml/2006/main">
            <a:pPr>
              <a:def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5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Fiche client FILLMED : 12 octobre 2026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0DE567C-5110-4D29-92D9-6F0F7EF8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3434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0">
                <a:solidFill>
                  <a:srgbClr val="5271FF"/>
                </a:solidFill>
                <a:latin typeface="Space Grotesk"/>
                <a:ea typeface="Space Grotesk"/>
                <a:cs typeface="Space Grotesk"/>
              </a:rPr>
              <a:t>Couverture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586607D-4366-410B-BC78-9B02E1FF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724400"/>
            <a:ext cx="10648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5C6880"/>
                </a:solidFill>
                <a:latin typeface="Space Grotesk"/>
                <a:ea typeface="Space Grotesk"/>
                <a:cs typeface="Space Grotesk"/>
              </a:rPr>
              <a:t>Pages contrôlées et médias accessibles. Pas de recensement exhaustif des comptes français. Pas de résultat de performance ni de budget réel.</a:t>
            </a:r>
          </a:p>
        </p:txBody>
      </p:sp>
    </p:spTree>
    <p:extLst>
      <p:ext uri="{BB962C8B-B14F-4D97-AF65-F5344CB8AC3E}">
        <p14:creationId xmlns:p14="http://schemas.microsoft.com/office/powerpoint/2010/main" val="2232753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pace Grotesk"/>
        <a:ea typeface=""/>
        <a:cs typeface=""/>
      </a:majorFont>
      <a:minorFont>
        <a:latin typeface="Space Grotesk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2026-10-13T22:01:14.6550000Z</dcterms:created>
  <dcterms:modified xsi:type="dcterms:W3CDTF">2026-10-13T22:01:14.6550000Z</dcterms:modified>
</coreProperties>
</file>